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2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6.xml" ContentType="application/vnd.openxmlformats-officedocument.presentationml.notesSlide+xml"/>
  <Override PartName="/ppt/ink/ink12.xml" ContentType="application/inkml+xml"/>
  <Override PartName="/ppt/notesSlides/notesSlide2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4.xml" ContentType="application/vnd.openxmlformats-officedocument.presentationml.notesSlide+xml"/>
  <Override PartName="/ppt/ink/ink24.xml" ContentType="application/inkml+xml"/>
  <Override PartName="/ppt/notesSlides/notesSlide3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36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37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41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notesSlides/notesSlide61.xml" ContentType="application/vnd.openxmlformats-officedocument.presentationml.notesSlide+xml"/>
  <Override PartName="/ppt/ink/ink50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ink/ink51.xml" ContentType="application/inkml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58" r:id="rId1"/>
  </p:sldMasterIdLst>
  <p:notesMasterIdLst>
    <p:notesMasterId r:id="rId72"/>
  </p:notesMasterIdLst>
  <p:sldIdLst>
    <p:sldId id="256" r:id="rId2"/>
    <p:sldId id="472" r:id="rId3"/>
    <p:sldId id="351" r:id="rId4"/>
    <p:sldId id="488" r:id="rId5"/>
    <p:sldId id="475" r:id="rId6"/>
    <p:sldId id="490" r:id="rId7"/>
    <p:sldId id="489" r:id="rId8"/>
    <p:sldId id="491" r:id="rId9"/>
    <p:sldId id="492" r:id="rId10"/>
    <p:sldId id="524" r:id="rId11"/>
    <p:sldId id="525" r:id="rId12"/>
    <p:sldId id="526" r:id="rId13"/>
    <p:sldId id="527" r:id="rId14"/>
    <p:sldId id="473" r:id="rId15"/>
    <p:sldId id="257" r:id="rId16"/>
    <p:sldId id="495" r:id="rId17"/>
    <p:sldId id="497" r:id="rId18"/>
    <p:sldId id="493" r:id="rId19"/>
    <p:sldId id="496" r:id="rId20"/>
    <p:sldId id="504" r:id="rId21"/>
    <p:sldId id="505" r:id="rId22"/>
    <p:sldId id="498" r:id="rId23"/>
    <p:sldId id="499" r:id="rId24"/>
    <p:sldId id="500" r:id="rId25"/>
    <p:sldId id="506" r:id="rId26"/>
    <p:sldId id="507" r:id="rId27"/>
    <p:sldId id="508" r:id="rId28"/>
    <p:sldId id="517" r:id="rId29"/>
    <p:sldId id="518" r:id="rId30"/>
    <p:sldId id="519" r:id="rId31"/>
    <p:sldId id="520" r:id="rId32"/>
    <p:sldId id="501" r:id="rId33"/>
    <p:sldId id="502" r:id="rId34"/>
    <p:sldId id="503" r:id="rId35"/>
    <p:sldId id="509" r:id="rId36"/>
    <p:sldId id="516" r:id="rId37"/>
    <p:sldId id="528" r:id="rId38"/>
    <p:sldId id="529" r:id="rId39"/>
    <p:sldId id="530" r:id="rId40"/>
    <p:sldId id="531" r:id="rId41"/>
    <p:sldId id="532" r:id="rId42"/>
    <p:sldId id="510" r:id="rId43"/>
    <p:sldId id="534" r:id="rId44"/>
    <p:sldId id="523" r:id="rId45"/>
    <p:sldId id="533" r:id="rId46"/>
    <p:sldId id="536" r:id="rId47"/>
    <p:sldId id="537" r:id="rId48"/>
    <p:sldId id="538" r:id="rId49"/>
    <p:sldId id="539" r:id="rId50"/>
    <p:sldId id="540" r:id="rId51"/>
    <p:sldId id="541" r:id="rId52"/>
    <p:sldId id="546" r:id="rId53"/>
    <p:sldId id="549" r:id="rId54"/>
    <p:sldId id="548" r:id="rId55"/>
    <p:sldId id="550" r:id="rId56"/>
    <p:sldId id="551" r:id="rId57"/>
    <p:sldId id="554" r:id="rId58"/>
    <p:sldId id="552" r:id="rId59"/>
    <p:sldId id="555" r:id="rId60"/>
    <p:sldId id="553" r:id="rId61"/>
    <p:sldId id="556" r:id="rId62"/>
    <p:sldId id="558" r:id="rId63"/>
    <p:sldId id="557" r:id="rId64"/>
    <p:sldId id="559" r:id="rId65"/>
    <p:sldId id="511" r:id="rId66"/>
    <p:sldId id="560" r:id="rId67"/>
    <p:sldId id="512" r:id="rId68"/>
    <p:sldId id="561" r:id="rId69"/>
    <p:sldId id="562" r:id="rId70"/>
    <p:sldId id="563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ctorization ." initials="V." lastIdx="1" clrIdx="0">
    <p:extLst>
      <p:ext uri="{19B8F6BF-5375-455C-9EA6-DF929625EA0E}">
        <p15:presenceInfo xmlns:p15="http://schemas.microsoft.com/office/powerpoint/2012/main" userId="23837070e75533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C5C5C"/>
    <a:srgbClr val="FFC000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60000" autoAdjust="0"/>
  </p:normalViewPr>
  <p:slideViewPr>
    <p:cSldViewPr snapToGrid="0">
      <p:cViewPr varScale="1">
        <p:scale>
          <a:sx n="49" d="100"/>
          <a:sy n="49" d="100"/>
        </p:scale>
        <p:origin x="2237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5:50:02.8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0,'2435'0,"-2412"0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4:53.1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0,'9297'0,"-9279"0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4:55.6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0,'1138'0,"-1115"0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5:37.7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0,'1683'0,"-1666"0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6:04.4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0,'4'0,"7"0,5 0,0 0,2 0,2 0,3 0,1 0,2 0,-4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6:09.3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0,'1094'0,"-1076"0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6:12.5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1,'7964'0,"-7941"0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0:38.79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1,'1139'0,"-1117"1,1 2,40 9,-13-2,-9 1,-24-5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0:47.3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1,'1243'0,"-1221"0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1:24.2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1322 0,'-1298'0,"1275"0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1:51.7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1,'5637'0,"-5615"0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5:50:08.3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0,'1349'0,"-1327"0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6:41.8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0,'1746'0,"-1723"0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6:58.3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0,'1006'0,"-984"0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7:03.12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0,'927'0,"-905"0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7:18.3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1,'3282'0,"-3260"0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7:27.5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1,'1382'0,"-1363"0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7:52.9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1,'1191'0,"-1168"0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7:55.3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0,'1165'0,"-1143"0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7:56.8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0,'1085'0,"-1062"0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7:57.7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1,'927'0,"-905"0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8:01.1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1,'1192'0,"-1170"0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5:50:29.4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0,'1535'0,"-1513"0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8:04.6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1,'1138'0,"-1115"0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8:16.6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0,'714'0,"-692"0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2:11.5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1,'3255'0,"-3232"0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2:27.8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0,'5293'0,"-5271"0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2:31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1,'1350'0,"-1327"0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2:34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0,'1059'0,"-1037"0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2:37.7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1,'5308'0,"-5291"0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3:25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1,'847'0,"-821"1,0 2,33 7,-31-5,44 3,-49-7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3:26.9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0,'1138'0,"-1115"0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3:29.9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1,'1031'0,"-1008"0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19:20.92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1,'4'0,"7"0,5 0,5 0,3 0,2 0,1 0,1 0,0 0,-1 0,0 0,0 0,-5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3:32.8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0,'1350'0,"-1328"0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3:37.6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0,'3684'0,"-3665"0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3:42.0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0,'926'0,"-903"0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4:15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1,'1227'0,"-1199"0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4:25.3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1,'3351'0,"-3328"0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5:16.8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1,'4'0,"7"0,5 0,5 0,3 0,2 0,1 0,1 0,-1 0,1 0,-1 0,0 0,0 0,-1 0,1 0,-1 0,-4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4:38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1,'4288'0,"-4260"0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34:41.6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1,'4385'0,"-4359"0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4:38:17.6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1,'706'0,"-676"0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4:39:01.1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 36,'149'2,"163"-5,-299 2,0-1,-1 0,1-1,-1 0,17-6,-29 9,0 0,0 0,0 0,0 0,1 0,-1 0,0 0,0 0,0 0,0 0,0 0,1 0,-1 0,0-1,0 1,0 0,0 0,0 0,1 0,-1 0,0 0,0 0,0 0,0 0,0 0,0-1,0 1,1 0,-1 0,0 0,0 0,0 0,0-1,0 1,0 0,0 0,0 0,0 0,0 0,0-1,0 1,0 0,0 0,0 0,0 0,0-1,0 1,0 0,0 0,0 0,0 0,0 0,0-1,0 1,0 0,0 0,-1 0,1 0,0 0,0 0,0-1,0 1,-15-4,-21 0,15 5,1 1,-1 0,1 2,0 0,0 1,0 1,1 1,0 1,0 1,1 0,-17 13,17-13,-1-1,1-1,-1 0,0-2,-21 4,16-3,0 0,-33 14,57-20,1 1,-1-1,0 0,1 0,-1 0,1 0,-1 0,0 1,1-1,-1 0,1 0,-1 1,0-1,1 0,-1 0,0 1,0-1,1 0,-1 1,0-1,0 1,1-1,-1 0,0 1,0-1,0 1,0-1,0 0,0 1,0-1,0 1,1-1,-1 1,-1-1,1 0,0 1,0-1,0 1,0-1,0 1,0-1,0 0,-1 1,1-1,0 0,0 1,0-1,-1 1,1-1,0 0,-1 0,1 1,0-1,-1 0,1 1,0-1,-1 0,1 0,-1 0,1 1,0-1,-1 0,1 0,-1 0,51 13,-32-9,17 6,2 2,1-2,1-1,0-3,44 3,-53-6,0 0,52 15,-44-10,-5 5,-27-4,-20 0,-3-6,0 0,0-2,0 0,-17-1,22-1,0 0,0 2,1-1,-1 1,0 1,1 0,-1 0,1 2,0-1,-21 10,12 0,-1 0,-1-2,0 0,0-2,-40 12,35-15,1 2,1 0,-1 2,-39 22,64-28,10-2,11 0,375-2,-123-2,-280 3,1 0,-1 1,1 0,0 0,-10 4,-28 8,-36-5,0-4,-112-8,52 0,118 3,29 0,35 1,55 15,-65-9,1-2,33 2,28-10,-67 1,0 1,1 1,-1 1,0 1,26 6,-29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19:40.6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0,'1169'0,"-1149"0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4:38:00.4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28,'532'0,"-512"-1,1-1,-2-1,40-12,-59 15,24-6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4:59:25.6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724 1,'-712'0,"700"0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0:06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1,'2170'0,"-2148"0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0:14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1,'979'0,"-956"0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4:41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1,'2938'0,"-2952"0,-1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3T16:24:50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0,'1752'0,"-1740"0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4505F-4A05-4FDA-8396-DA37910070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168FC-0CB6-4152-9902-B185D61BD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67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nkrate.com/finance/retirement/best-places-retire-how-state-ranks.aspx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849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28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3: 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คุณจะได้รับพร</a:t>
            </a:r>
            <a:r>
              <a:rPr lang="th-TH" sz="12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้อ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มท์ให้เรียกใช้แฟ้มการติดตั้งเลือก </a:t>
            </a:r>
            <a:r>
              <a:rPr lang="en-US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Download 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ตัวติดตั้งที่เหมาะสมกับคอมพิวเตอร์</a:t>
            </a:r>
            <a:endParaRPr lang="en-US" sz="12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4: 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เปิดใช้งานตัวติดตั้ง </a:t>
            </a:r>
            <a:r>
              <a:rPr lang="en-US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Desktop 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จะทำการติดตั้งแอปพลิเคชันลงบนเครื่องคอมพิวเตอร์</a:t>
            </a:r>
            <a:endParaRPr lang="en-US" sz="12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7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effectLst/>
              <a:latin typeface="TH Sarabun New"/>
              <a:ea typeface="MS Gothic" panose="020B0609070205080204" pitchFamily="49" charset="-128"/>
              <a:cs typeface="Angsana New" panose="02020603050405020304" pitchFamily="18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58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9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87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91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 kern="0" dirty="0">
                <a:solidFill>
                  <a:srgbClr val="000000"/>
                </a:solidFill>
                <a:effectLst/>
                <a:latin typeface="TH Sarabun New" panose="020B0500040200020003"/>
                <a:cs typeface="TH SarabunPSK" panose="020B0500040200020003" pitchFamily="34" charset="-34"/>
              </a:rPr>
              <a:t>ส่วนประกอบต่างๆของ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H SarabunPSK" panose="020B0500040200020003" pitchFamily="34" charset="-34"/>
              </a:rPr>
              <a:t> Power BI Desktop</a:t>
            </a:r>
            <a:r>
              <a:rPr lang="th-TH" sz="1800" b="1" kern="0" dirty="0">
                <a:solidFill>
                  <a:srgbClr val="000000"/>
                </a:solidFill>
                <a:effectLst/>
                <a:latin typeface="TH Sarabun New" panose="020B0500040200020003"/>
                <a:cs typeface="TH SarabunPSK" panose="020B0500040200020003" pitchFamily="34" charset="-34"/>
              </a:rPr>
              <a:t> </a:t>
            </a:r>
            <a:endParaRPr lang="en-US" sz="1800" b="1" kern="0" dirty="0">
              <a:solidFill>
                <a:srgbClr val="000000"/>
              </a:solidFill>
              <a:effectLst/>
              <a:latin typeface="TH Sarabun New" panose="020B0500040200020003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ด้วย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Power BI Desktop 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ช่วยให้สามารถเชื่อมต่อกับแหล่งข้อมูลต่างๆได้ เพื่อนำมาสร้างรายงานที่น่าสนใจและทำการแชร์ให้กับผู้อื่นได้ นอกจากนี้เรายังสามารถทำการแก้ไขข้อมูลที่นำเข้าเพื่อให้สามารถนำเสนอข้อมูลได้ถูกต้องตามมุมมองที่ต้องการนำเสนอได้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Power BI Desktop 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มีสามมุมมอง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มุมมอง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Report 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เป็นที่สำหรับสร้าง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visualizations 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ในการแสดงผลข้อมูลจัดเรียงการแสดงผลตามที่ต้องการ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มุมมอง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Data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เป็นที่สำหรับดูข้อมูลสำหรับการสร้างรายงานเป็นที่ที่สามารถสร้าง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Column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มุมมอง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 Model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เป็นที่แสดงรายละเอียดของความสัมพันธ์ใน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Model 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สามารถจัดการปรับเปลี่ยนความสัมพันธ์ได้ตามความต้องการ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สามารถเข้าถึงมุมมองเหล่านี้ได้โดยการเลือกไอคอนหนึ่งในสามทางด้านซ้ายของ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Desktop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3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TH Sarabun New"/>
                <a:ea typeface="MS Gothic" panose="020B0609070205080204" pitchFamily="49" charset="-128"/>
                <a:cs typeface="TH SarabunPSK" panose="020B0500040200020003" pitchFamily="34" charset="-34"/>
              </a:rPr>
              <a:t>มุมมอง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Gothic" panose="020B0609070205080204" pitchFamily="49" charset="-128"/>
                <a:cs typeface="Angsana New" panose="02020603050405020304" pitchFamily="18" charset="-34"/>
              </a:rPr>
              <a:t>Report</a:t>
            </a:r>
            <a:endParaRPr lang="en-US" sz="1800" b="1" dirty="0">
              <a:effectLst/>
              <a:latin typeface="TH Sarabun New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Canvas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คือ พื้นที่สำหรับวิเคราะห์ข้อมูล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Tools Bar 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คือ แถบที่รวบรวมเครื่องมือหรือฟังก์ชันต่างๆในการช่วยสร้างการวิเคราะห์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Visualizations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คือ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Visual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สำหรับการวิเคราะห์ข้อมูลในรูปแบบต่างๆ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Visualization Properties 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คือ ส่วนที่ตั้งค่ากำหนด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format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ต่างๆ ให้กับ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Visual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หรือ รายงาน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Fields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คือ ข้อมูลที่ใช้สร้างรายงานนี้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Page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คือ หน้ารายงาน เราสามารถเพิ่มหน้าได้โดยกดเครื่องหมาย +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Filters 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คือ ข้อมูลที่ต้องการกรองสำหรับรายงานหรือ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Visual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นี้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12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 </a:t>
            </a:r>
            <a:r>
              <a:rPr lang="th-TH" sz="1800" b="1" dirty="0">
                <a:effectLst/>
                <a:latin typeface="TH Sarabun New" panose="020B0500040200020003"/>
                <a:ea typeface="MS Gothic" panose="020B0609070205080204" pitchFamily="49" charset="-128"/>
                <a:cs typeface="TH SarabunPSK" panose="020B0500040200020003" pitchFamily="34" charset="-34"/>
              </a:rPr>
              <a:t>มุมมอง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Gothic" panose="020B0609070205080204" pitchFamily="49" charset="-128"/>
                <a:cs typeface="Angsana New" panose="02020603050405020304" pitchFamily="18" charset="-34"/>
              </a:rPr>
              <a:t>Data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Table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คือ ตารางที่แสดงถึงข้อมูลที่เรานำเข้ามาใช้สร้างรายงานการวิเคราะห์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Calculation Bar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คือ แถบแสดงสูตรการคำนวณของ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Calculation Column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Tools Bar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คือ แถบที่รวบรวมเครื่องมือหรือฟังก์ชันต่างๆในการช่วยสร้างการวิเคราะห์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Fields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คือ ข้อมูลที่ใช้สร้างรายงานนี้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61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TH Sarabun New" panose="020B0500040200020003"/>
                <a:ea typeface="MS Gothic" panose="020B0609070205080204" pitchFamily="49" charset="-128"/>
                <a:cs typeface="TH SarabunPSK" panose="020B0500040200020003" pitchFamily="34" charset="-34"/>
              </a:rPr>
              <a:t>มุมมอง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Gothic" panose="020B0609070205080204" pitchFamily="49" charset="-128"/>
                <a:cs typeface="Angsana New" panose="02020603050405020304" pitchFamily="18" charset="-34"/>
              </a:rPr>
              <a:t>Model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Model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คือ ตารางที่ถูกสร้างความสัมพันธ์กัน ชุดข้อมูลที่นำเข้าสามารถสร้างได้หลายความสัมพันธ์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Edit Relationship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คือ การระบุความสัมพันธ์ระหว่างตารางหนึ่งไปยังตารางหนึ่ง ด้วยข้อมูลที่เชื่อมกัน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Tools Bar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คือ แถบที่รวบรวมเครื่องมือหรือฟังก์ชันต่างๆในการช่วยสร้างการวิเคราะห์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Fields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คือ ข้อมูลที่ใช้สร้างรายงานนี้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2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ผู้ใช้งานสามารถเชื่อมต่อกับข้อมูลจากแหล่งต่าง ๆ มากมายด้วย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Desktop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8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78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 kern="0" dirty="0">
                <a:solidFill>
                  <a:srgbClr val="000000"/>
                </a:solidFill>
                <a:effectLst/>
                <a:latin typeface="TH Sarabun New" panose="020B0500040200020003"/>
                <a:cs typeface="TH SarabunPSK" panose="020B0500040200020003" pitchFamily="34" charset="-34"/>
              </a:rPr>
              <a:t>วิธีการเชื่อมต่อกับข้อมูล</a:t>
            </a:r>
            <a:endParaRPr lang="en-US" sz="1800" b="1" kern="0" dirty="0">
              <a:solidFill>
                <a:srgbClr val="000000"/>
              </a:solidFill>
              <a:effectLst/>
              <a:latin typeface="TH Sarabun New" panose="020B0500040200020003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เมื่อต้องการเชื่อมต่อกับข้อมูลให้เลือก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Get Data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จาก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Ribbon Home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เลือกลูกศรชี้ลง หรือเลือกข้อความ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Get Data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บนปุ่มจะแสดงเมนู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Most Common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More…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จากเมนู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Most Common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จะทำให้หน้าต่าง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Get Data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แสดงขึ้นมา (และข้ามเมนู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Most Common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) หรือ โดยการเลือกปุ่มไอคอน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Get Data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โดยตรง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แหล่งข้อมูลใน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Desktop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แบ่งประเภทดังนี้</a:t>
            </a:r>
            <a:endParaRPr lang="en-US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All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File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Online Services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Other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93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ประเภท </a:t>
            </a:r>
            <a:r>
              <a:rPr lang="en-US" sz="1800" b="1" u="sng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File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solidFill>
                  <a:srgbClr val="171717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มีการเชื่อมต่อข้อมูลต่อไปนี้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Excel : </a:t>
            </a:r>
            <a:r>
              <a:rPr lang="th-TH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มีการใช้ 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excel </a:t>
            </a:r>
            <a:r>
              <a:rPr lang="th-TH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ในการเชื่อมต่อข้อมูลอยู่บ่อย ๆ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Text/CSV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XML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JSON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Folder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PDF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SharePoint Folder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dirty="0">
              <a:solidFill>
                <a:srgbClr val="171717"/>
              </a:solidFill>
              <a:effectLst/>
              <a:latin typeface="TH SarabunPSK" panose="020B0500040200020003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ประเภท </a:t>
            </a:r>
            <a:r>
              <a:rPr lang="en-US" sz="1800" b="1" u="sng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Database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solidFill>
                  <a:srgbClr val="171717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มีการเชื่อมต่อข้อมูลต่อไปนี้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SQL Server 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Access 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SQL Server Analysis Services 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Oracle 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IBM DB2 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IBM Informix database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IBM Netezza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MySQL 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PostgreSQL 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Sybase 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Teradata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SAP HANA 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SAP Business Warehouse Application Server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SAP Business Warehouse Message Server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Amazon Redshift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Impala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Google </a:t>
            </a:r>
            <a:r>
              <a:rPr lang="en-US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BigQuery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Vertica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Snowflake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Essbase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AtScale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cubes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BI Connector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Dremio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Exasol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Indexima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InterSystems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IRIS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Jethro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Kyligence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Enterprise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Mark Logic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b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</a:b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66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ประเภท </a:t>
            </a:r>
            <a:r>
              <a:rPr lang="en-US" sz="1800" b="1" u="sng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Platform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มีการเชื่อมต่อข้อมูลดังต่อไปนี้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datasets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dataflows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Common Data Service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Platform dataflows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ประเภท </a:t>
            </a:r>
            <a:r>
              <a:rPr lang="en-US" sz="1800" b="1" u="sng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มีการเชื่อมต่อข้อมูลดังต่อไปนี้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SQL 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SQL Data Warehouse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Analysis Services database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Blob Storage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Table Storage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Cosmos DB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Data Lake Storage Gen2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Data Lake Storage Gen1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HDInsight (HDFS)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HDInsight Spark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HDInsight Interactive Query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Data Explorer (Kusto)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Cost Management (Beta)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dirty="0">
              <a:solidFill>
                <a:srgbClr val="171717"/>
              </a:solidFill>
              <a:effectLst/>
              <a:latin typeface="TH SarabunPSK" panose="020B0500040200020003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ประเภท </a:t>
            </a:r>
            <a:r>
              <a:rPr lang="en-US" sz="1800" b="1" u="sng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Online Services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มีการเชื่อมต่อข้อมูลต่อไปนี้: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SharePoint Online List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Microsoft Exchange Online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Dynamics 365 (online)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Dynamics NAV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Dynamics 365 Business Central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Dynamics 365 Business Central (on-premises)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Microsoft Azure Consumption Insights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DevOps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Azure DevOps Server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Salesforce Objects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Salesforce Reports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Google Analytics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Adobe Analytics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appFigures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Data.World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- Get Dataset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Facebook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GitHub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MailChimp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Marketo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Mixpanel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Planview Enterprise One - PRM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Planview </a:t>
            </a: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Projectplace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QuickBooks Online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Smartsheet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SparkPost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Stripe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SweetIQ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Planview Enterprise One - CMT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Twilio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tyGraph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Webtrends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Zendesk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Dynamics 365 Customer Insights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Emigo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Data Source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Entersoft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Business Suite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Industrial App Store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Intune Data Warehouse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Microsoft Graph Security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Quick Base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TeamDesk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(Beta)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2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3: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เลือกประเภทการเชื่อมต่อที่ต้องการนำเข้าข้อมูล เลือกประเภท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File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และเลือก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Excel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Step 4: </a:t>
            </a:r>
            <a:r>
              <a:rPr lang="th-TH" sz="1800" dirty="0">
                <a:effectLst/>
                <a:ea typeface="MS Mincho" panose="02020609040205080304" pitchFamily="49" charset="-128"/>
                <a:cs typeface="TH SarabunPSK" panose="020B0500040200020003" pitchFamily="34" charset="-34"/>
              </a:rPr>
              <a:t>หน้าต่างการเชื่อมต่อจะแสดงขึ้นตามชนิดของการเชื่อมต่อข้อมูล </a:t>
            </a:r>
            <a:r>
              <a:rPr lang="th-TH" sz="1800" dirty="0">
                <a:solidFill>
                  <a:srgbClr val="000000"/>
                </a:solidFill>
                <a:effectLst/>
                <a:ea typeface="MS Mincho" panose="02020609040205080304" pitchFamily="49" charset="-128"/>
                <a:cs typeface="TH SarabunPSK" panose="020B0500040200020003" pitchFamily="34" charset="-34"/>
              </a:rPr>
              <a:t>เลือกไฟล์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Excel </a:t>
            </a:r>
            <a:r>
              <a:rPr lang="th-TH" sz="1800" dirty="0">
                <a:solidFill>
                  <a:srgbClr val="000000"/>
                </a:solidFill>
                <a:effectLst/>
                <a:ea typeface="MS Mincho" panose="02020609040205080304" pitchFamily="49" charset="-128"/>
                <a:cs typeface="TH SarabunPSK" panose="020B0500040200020003" pitchFamily="34" charset="-34"/>
              </a:rPr>
              <a:t>ที่ต้องการ เลือกไฟล์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“Sample Order Lines - training.xlsx”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14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Step 5: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เมื่อ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Power BI Desktop 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ทำการเชื่อมต่อกับแหล่งข้อมูลเรียบร้อยจะแสดงหน้าต่าง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Navigator 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ที่แสดงข้อมูลที่พร้อมใช้งาน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Step 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6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: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เลือกข้อมูลที่ต้องการนำเข้าและคลิกปุ่ม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Load 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เพื่อทำการโหลดข้อมูล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65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  <a:defRPr/>
            </a:pP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เว็บเลือก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Get Data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th-TH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จาก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Ribbon Home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th-TH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เลือก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Web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H SarabunPSK" panose="020B0500040200020003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ในหน้า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imes New Roman" panose="02020603050405020304" pitchFamily="18" charset="0"/>
              </a:rPr>
              <a:t>From Web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ให้ใส่ 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ดังนี้ แล้วกด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imes New Roman" panose="02020603050405020304" pitchFamily="18" charset="0"/>
              </a:rPr>
              <a:t>OK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6195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</a:t>
            </a:r>
            <a:r>
              <a:rPr lang="en-US" sz="1800" u="sng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  <a:hlinkClick r:id="rId3"/>
              </a:rPr>
              <a:t>https://www.bankrate.com/finance/retirement/best-places-retire-how-state-ranks.aspx</a:t>
            </a:r>
            <a:r>
              <a:rPr lang="en-US" sz="180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</a:p>
          <a:p>
            <a:pPr marL="36195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36195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effectLst/>
              <a:latin typeface="TH SarabunPSK" panose="020B0500040200020003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27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ทำการกด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Connect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จะมีหน้าต่างที่กำลังติดต่อกับปลายทาง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r>
              <a:rPr lang="th-TH" sz="1800" dirty="0">
                <a:effectLst/>
                <a:ea typeface="MS Mincho" panose="02020609040205080304" pitchFamily="49" charset="-128"/>
                <a:cs typeface="TH SarabunPSK" panose="020B0500040200020003" pitchFamily="34" charset="-34"/>
              </a:rPr>
              <a:t>หลังจากเชื่อมต่อกับหน้าเว็บจะขึ้น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Navigator</a:t>
            </a:r>
            <a:r>
              <a:rPr lang="th-TH" sz="1800" dirty="0">
                <a:effectLst/>
                <a:ea typeface="MS Mincho" panose="02020609040205080304" pitchFamily="49" charset="-128"/>
                <a:cs typeface="TH SarabunPSK" panose="020B0500040200020003" pitchFamily="34" charset="-34"/>
              </a:rPr>
              <a:t> แสดงรายการตารางที่มีอยู่บนหน้า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 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สามารถเลือกชื่อตารางใดก็ได้เพื่อดูตัวอย่างข้อมูล เช่น ตาราง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Ranking of best and worst states for retirement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 และสามารถเลือก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Transform Data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เพื่อให้ข้อมูลอยู่ในรูปแบบที่ถูกต้องก่อนโหลดเข้ารายงานได้</a:t>
            </a:r>
            <a:endParaRPr lang="en-US" sz="1800" dirty="0">
              <a:effectLst/>
              <a:latin typeface="TH SarabunPSK" panose="020B0500040200020003" pitchFamily="34" charset="-34"/>
              <a:ea typeface="MS Mincho" panose="02020609040205080304" pitchFamily="49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20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เมื่อเข้ามาหน้าต่าง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Transform Data</a:t>
            </a: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 จะเห็นว่าชื่อคอมลัมน์นั้นกลับเป็นข้อมูลในบรรทัดแรกในตาราง ต่อไปคือการปรับข้อมูล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solidFill>
                  <a:srgbClr val="171717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ทำการคลิกซ้ายที่มีไอคอนตาราง จากนั้นกด 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Use First Row as Headers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51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71717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3. </a:t>
            </a:r>
            <a:r>
              <a:rPr lang="th-TH" sz="1800" dirty="0">
                <a:solidFill>
                  <a:srgbClr val="171717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เมื่อทำการเสร็จเรียบร้อยของ</a:t>
            </a:r>
            <a:r>
              <a:rPr lang="th-TH" sz="1800" dirty="0" err="1">
                <a:solidFill>
                  <a:srgbClr val="171717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การทำ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Transform Data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r>
              <a:rPr lang="th-TH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เพื่อโหลดตารางไปสู่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Power Query Editor</a:t>
            </a:r>
            <a:r>
              <a:rPr lang="th-TH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 ให้ทำการจัดการข้อมูลให้อยู่ในรูปแบบที่ถูกต้อง และเมื่อเสร็จเรียบร้อยแล้วให้กด </a:t>
            </a:r>
            <a:r>
              <a:rPr lang="en-US" sz="1800" b="1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Times New Roman" panose="02020603050405020304" pitchFamily="18" charset="0"/>
              </a:rPr>
              <a:t>Close &amp; Apply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29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Desktop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คือแอปพลิเคชันที่สามารถติดตั้งบนคอมพิวเตอร์เพื่อช่วยให้เชื่อมต่อ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,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แปลง และแสดงข้อมูลและยังสามารถเชื่อมต่อกับหลายแหล่งข้อมูลที่แตกต่างกัน และรวมข้อมูลดังกล่าว (มักเรียกว่าจัดทำ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Model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) นำมาสร้าง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วิชวลแ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ละคอ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ลเ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ลกชันของวิชวล ที่สามารถแชร์ในรูปรายงานให้กับบุคคลอื่นภายในองค์กร ผู้ใช้ส่วนใหญ่ที่ทำงานใน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Business Intelligence projects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ใช้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Desktop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เพื่อสร้างรายงาน จากนั้นใช้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Service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เพื่อแชร์รายงานของพวกเขาให้กับผู้อื่น</a:t>
            </a:r>
            <a:endParaRPr lang="th-TH" sz="1800" dirty="0"/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1800" b="1" dirty="0">
              <a:effectLst/>
              <a:latin typeface="TH SarabunPSK" panose="020B0500040200020003" pitchFamily="34" charset="-34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H SarabunPSK" panose="020B0500040200020003" pitchFamily="34" charset="-34"/>
                <a:ea typeface="MS Gothic" panose="020B0609070205080204" pitchFamily="49" charset="-128"/>
                <a:cs typeface="Angsana New" panose="02020603050405020304" pitchFamily="18" charset="-34"/>
              </a:rPr>
              <a:t>Power BI 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MS Gothic" panose="020B0609070205080204" pitchFamily="49" charset="-128"/>
                <a:cs typeface="Angsana New" panose="02020603050405020304" pitchFamily="18" charset="-34"/>
              </a:rPr>
              <a:t>เหมาะสมกับบทบาทของคุณอย่างไร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	วิธีที่คุณใช้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อาจขึ้นอยู่กับบทบาทของคุณและผู้อื่นในโครงการหรือในทีม</a:t>
            </a:r>
            <a:endParaRPr lang="en-US" sz="1800" dirty="0">
              <a:effectLst/>
              <a:latin typeface="TH SarabunPSK" panose="020B0500040200020003" pitchFamily="34" charset="-34"/>
              <a:ea typeface="MS Mincho" panose="02020609040205080304" pitchFamily="49" charset="-128"/>
            </a:endParaRPr>
          </a:p>
          <a:p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	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 อาจใช้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แตกต่างกันไป ตัวอย่างเช่น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ทีม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BI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ที่สร้างรายงานทางธุรกิจอาจใช้งาน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Desktop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และเผยแพร่รายงานไปยัง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Service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ซึ่งลูกค้าก็จะดูรายงานผ่าน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Service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หรือใช้แอป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บน โทรศัพท์เพื่อตรวจดูรายงานได้</a:t>
            </a:r>
          </a:p>
          <a:p>
            <a:endParaRPr lang="en-US" sz="1800" dirty="0">
              <a:effectLst/>
              <a:latin typeface="TH SarabunPSK" panose="020B0500040200020003" pitchFamily="34" charset="-34"/>
              <a:ea typeface="MS Mincho" panose="02020609040205080304" pitchFamily="49" charset="-128"/>
            </a:endParaRPr>
          </a:p>
          <a:p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คุณอาจใช้งาน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Service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เป็นหลัก แต่เพื่อนร่วมงานที่ทำงานสร้างรายงานทางธุรกิจอาจใช้งาน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Desktop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และเผยแพร่รายงานไปยัง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Service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ซึ่งคุณสามารถดูได้ และเพื่อนร่วมงานคนอื่นๆ ในแผนกการขาย อาจใช้แอป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บนโทรศัพท์เพื่อตรวจดูความคืบหน้าของโควตาการขายและดูรายละเอียดของผู้มุ่งหวังทางการขายรายใหม่ คุณยังอาจใช้แต่ละองค์ประกอบของ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ในช่วงเวลาที่ต่างกัน โดยขึ้นอยู่กับสิ่งที่คุณต้องการทำหรือบทบาทของคุณในโครงการหรือการทำงาน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th-TH" sz="1800" b="1" dirty="0">
              <a:effectLst/>
              <a:latin typeface="TH Sarabun New" panose="020B0500040200020003"/>
              <a:ea typeface="MS Gothic" panose="020B0609070205080204" pitchFamily="49" charset="-128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5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Desktop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ยังมาพร้อมกับ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Edit Queries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ที่คุณสามารถเชื่อมต่อกับแหล่งข้อมูลหนึ่งหรือหลายแหล่งและทำการแปลงข้อมูลตามความต้องการ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ที่แถบ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Home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Transform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data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จะแสดงหน้าจอ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Query Editor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3: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ในหน้าจอ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Query Editor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สามารถทำงานที่เกี่ยวข้องกับการแปลงข้อมูลได้ปลากหลาย </a:t>
            </a:r>
            <a:r>
              <a:rPr lang="th-TH" sz="1800" u="sng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ตัวอย่าง</a:t>
            </a:r>
            <a:r>
              <a:rPr lang="en-US" sz="1800" u="sng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:</a:t>
            </a:r>
            <a:r>
              <a:rPr lang="th-TH" sz="1800" u="sng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ทำการเปลี่ยน</a:t>
            </a:r>
            <a:r>
              <a:rPr lang="en-US" sz="1800" u="sng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type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คลิกขวาที่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Column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ที่ต้องการเลี่ยน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type &gt; Change Type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4: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คลิกปุ่ม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Add new step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ที่หน้าจอ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Query Setting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จะมี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ขั้นตอนที่ทำการแปลงข้อมูลเพิ่มขึ้น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5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คลิกปุ่ม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Close &amp; Apply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เพื่อกลับไปสู่หน้าการสร้างรายงาน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5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วิธีการสร้างและจัดการความสัมพันธ์ใน </a:t>
            </a:r>
            <a:r>
              <a:rPr lang="en-US" dirty="0"/>
              <a:t>Power BI Desktop </a:t>
            </a:r>
            <a:endParaRPr lang="th-TH" dirty="0"/>
          </a:p>
          <a:p>
            <a:r>
              <a:rPr lang="th-TH" dirty="0"/>
              <a:t>   เมื่อนำเข้าข้อมูลหลายตาราง มีโอกาสที่คุณจะต้องท้าการวิเคราะห์โดยใช้ข้อมูลจากตารางเหล่านั้นทั้งหมด ความสัมพันธ์ระหว่างตารางเหล่านั้นเป็นสิ่งจ้าเป็นสำหรับการค้านวณผลลัพธ์อย่างถูกต้อง และแสดงข้อมูลในรายงาน ของคุณอย่างถูกต้อง </a:t>
            </a:r>
            <a:r>
              <a:rPr lang="en-US" dirty="0"/>
              <a:t>Power BI Desktop </a:t>
            </a:r>
            <a:r>
              <a:rPr lang="th-TH" dirty="0"/>
              <a:t>ช่วยให้สร้างความสัมพันธ์ดังกล่าวได้ง่ายขึ้น โดยส่วนใหญ่การสร้าง ความสัมพันธ์นั้นจะถูกสร้างโดยอัตโนมัติหรืออาจจะเป็นต้องท้าการเปลี่ยนแปลงความสัมพันธ์ ไม่ว่าด้วยใช้วิธีใด จ้าเป็นต้องท้าความเข้าใจความสัมพันธ์ใน </a:t>
            </a:r>
            <a:r>
              <a:rPr lang="en-US" dirty="0"/>
              <a:t>Power BI Desktop </a:t>
            </a:r>
            <a:r>
              <a:rPr lang="th-TH" dirty="0"/>
              <a:t>วิธีการสร้างและวิธีการแก้ไขใจความสัมพันธ์เหล่านี้ </a:t>
            </a:r>
          </a:p>
          <a:p>
            <a:endParaRPr lang="th-TH" dirty="0"/>
          </a:p>
          <a:p>
            <a:r>
              <a:rPr lang="th-TH" dirty="0"/>
              <a:t>ตรวจหาอัตโนมัติระหว่างการโหลด </a:t>
            </a:r>
          </a:p>
          <a:p>
            <a:r>
              <a:rPr lang="th-TH" dirty="0"/>
              <a:t>   เมื่อท้าการน้าเข้าข้อมูลสองตารางหรือมากกว่าในเวลาเดียวกัน เมื่อข้อมูลถูกโหลด </a:t>
            </a:r>
            <a:r>
              <a:rPr lang="en-US" dirty="0"/>
              <a:t>Power BI Desktop </a:t>
            </a:r>
            <a:r>
              <a:rPr lang="th-TH" dirty="0"/>
              <a:t>จะท้า การค้นหาและสร้างความสัมพันธ์ให้โดยอัตโนมัติ ถ้า </a:t>
            </a:r>
            <a:r>
              <a:rPr lang="en-US" dirty="0"/>
              <a:t>Power BI Desktop </a:t>
            </a:r>
            <a:r>
              <a:rPr lang="th-TH" dirty="0"/>
              <a:t>ไม่สร้างความสัมพันธ์ขึ้นโดยอัตโนมัติคุณยังคง สามารถท้าการจัดการความสัมพันธ์เพื่อสร้างหรือแก้ไขความสัมพันธ์ได้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21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TH Sarabun New" panose="020B0500040200020003"/>
                <a:ea typeface="MS Gothic" panose="020B0609070205080204" pitchFamily="49" charset="-128"/>
                <a:cs typeface="TH SarabunPSK" panose="020B0500040200020003" pitchFamily="34" charset="-34"/>
              </a:rPr>
              <a:t>สร้างความสัมพันธ์โดยใช้การตรวจหาอัตโนมัติ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ที่แถบ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Modeling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Manage Relationships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 จะมีหน้าต่าง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Manage Relationships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ขึ้นมา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96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คลิกปุ่ม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Autodetect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79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th-TH" sz="1800" b="1" dirty="0">
                <a:effectLst/>
                <a:latin typeface="TH Sarabun New" panose="020B0500040200020003"/>
                <a:ea typeface="MS Gothic" panose="020B0609070205080204" pitchFamily="49" charset="-128"/>
                <a:cs typeface="+mj-cs"/>
              </a:rPr>
              <a:t>สร้างความสัมพันธ์ด้วยตัวตนเอง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+mj-c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ที่แถบ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Modeling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Manage Relationships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Step 2: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คลิกปุ่ม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New 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จะแสดงหน้าจอ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Create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670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หน้าต่าง</a:t>
            </a:r>
            <a:r>
              <a:rPr lang="th-TH" sz="18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Create relationship</a:t>
            </a:r>
            <a:endParaRPr lang="th-TH" sz="1800" b="1" dirty="0">
              <a:effectLst/>
              <a:latin typeface="TH SarabunPSK" panose="020B0500040200020003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3: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เลือกตารางและเลือกคอลัมน์ที่ต้องการใช้ในการสร้างความสัมพันธ์ แล้วคลิก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OK</a:t>
            </a:r>
            <a:endParaRPr lang="th-TH" sz="1800" b="1" dirty="0">
              <a:effectLst/>
              <a:latin typeface="TH SarabunPSK" panose="020B0500040200020003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th-TH" sz="1800" b="1" dirty="0">
              <a:effectLst/>
              <a:latin typeface="TH SarabunPSK" panose="020B0500040200020003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algn="l"/>
            <a:r>
              <a:rPr lang="th-TH" sz="28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กลุ่มต่อหนึ่ง (*:1)</a:t>
            </a:r>
            <a:r>
              <a:rPr lang="th-TH" sz="28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: ความสัมพันธ์แบบกลุ่มต่อหนึ่งคือความสัมพันธ์ที่พบบ่อยและเป็นค่าเริ่มต้น ซึ่งหมายความว่าคอลัมน์ในตารางที่กำหนดสามารถมีมากกว่าหนึ่งค่าตัวอย่าง และตารางอื่นที่เกี่ยวข้องที่รู้จักกันว่าเป็นตารางการค้นหา มักจะมีเพียงหนึ่งค่าตัวอย่าง</a:t>
            </a:r>
          </a:p>
          <a:p>
            <a:pPr algn="l"/>
            <a:r>
              <a:rPr lang="th-TH" sz="28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หนึ่งต่อหนึ่ง (1: 1)</a:t>
            </a:r>
            <a:r>
              <a:rPr lang="th-TH" sz="28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: ในความสัมพันธ์แบบหนึ่งต่อหนึ่ง คอลัมน์ในตารางหนึ่งมีเพียงหนึ่งค่าตัวอย่างของค่าใดค่าหนึ่ง และตารางอื่นที่เกี่ยวข้องมีเพียงหนึ่งค่าตัวอย่างของค่าใดค่าหนึ่ง</a:t>
            </a:r>
          </a:p>
          <a:p>
            <a:pPr algn="l"/>
            <a:r>
              <a:rPr lang="th-TH" sz="28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หนึ่งต่อกลุ่ม (1:*)</a:t>
            </a:r>
            <a:r>
              <a:rPr lang="th-TH" sz="28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: ในความสัมพันธ์แบบหนึ่งต่อกลุ่ม คอลัมน์ในตารางหนึ่งมีเพียงหนึ่งค่าตัวอย่างของค่าใดค่าหนึ่ง และตารางอื่นที่เกี่ยวข้องสามารถมีอิน</a:t>
            </a:r>
            <a:r>
              <a:rPr lang="th-TH" sz="28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สแ</a:t>
            </a:r>
            <a:r>
              <a:rPr lang="th-TH" sz="28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ตน</a:t>
            </a:r>
            <a:r>
              <a:rPr lang="th-TH" sz="28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ซ์ข</a:t>
            </a:r>
            <a:r>
              <a:rPr lang="th-TH" sz="28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องค่าได้มากกว่าหนึ่ง</a:t>
            </a:r>
          </a:p>
          <a:p>
            <a:pPr algn="l"/>
            <a:r>
              <a:rPr lang="th-TH" sz="28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กลุ่มต่อกลุ่ม (*:*)</a:t>
            </a:r>
            <a:r>
              <a:rPr lang="th-TH" sz="28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: ด้วยโมเดลแบบรวม คุณสามารถสร้างความสัมพันธ์แบบกลุ่มต่อกลุ่มระหว่างตารางซึ่งจะลบข้อกําหนด</a:t>
            </a:r>
            <a:r>
              <a:rPr lang="th-TH" sz="28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สําหรับ</a:t>
            </a:r>
            <a:r>
              <a:rPr lang="th-TH" sz="28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ค่าที่ไม่</a:t>
            </a:r>
            <a:r>
              <a:rPr lang="th-TH" sz="28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ซ้ํา</a:t>
            </a:r>
            <a:r>
              <a:rPr lang="th-TH" sz="28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กันในตารางได้ นอกจากนี้ยังลบการแก้ปัญหาชั่วคราวก่อนหน้า เช่น การเริ่มตารางใหม่เพื่อสร้างความสัมพันธ์เท่านั้น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14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ที่แถบ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Modeling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Manage Relationships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เลือกความสัมพันธ์ที่ต้องการแก้ไขจากนั้นคลิก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Edit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69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3: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จะแสดงหน้าจอ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Edit relationship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เมื่อทำการแก้ไขเรียบร้อยแล้วคลิกปุ่ม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OK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0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48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4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TH Sarabun New" panose="020B0500040200020003"/>
                <a:ea typeface="MS Gothic" panose="020B0609070205080204" pitchFamily="49" charset="-128"/>
                <a:cs typeface="TH SarabunPSK" panose="020B0500040200020003" pitchFamily="34" charset="-34"/>
              </a:rPr>
              <a:t>การสร้าง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Gothic" panose="020B0609070205080204" pitchFamily="49" charset="-128"/>
                <a:cs typeface="Angsana New" panose="02020603050405020304" pitchFamily="18" charset="-34"/>
              </a:rPr>
              <a:t>visualizations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การสร้าง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visualizations (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หรือเรียกสั้น ๆ ว่าว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ิชวล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) จะแสดงข้อมูลเชิงลึกที่ค้นพบในข้อมูล ใน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Desktop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มี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วิชวลช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นิดต่าง ๆ มากมายให้คุณเลือกใช้งานจากบานหน้าต่าง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visualizations 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โดยตรง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เลือกข้อมูล</a:t>
            </a:r>
            <a:r>
              <a:rPr lang="th-TH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จากแถบ </a:t>
            </a:r>
            <a:r>
              <a:rPr lang="en-US" sz="1800" b="1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Fields</a:t>
            </a:r>
            <a:r>
              <a:rPr lang="en-US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 Power BI </a:t>
            </a:r>
            <a:r>
              <a:rPr lang="th-TH" sz="1800" dirty="0">
                <a:solidFill>
                  <a:srgbClr val="171717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จะทำการสร้าง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visualizations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ที่แสดงผลข้อมูล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Field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ที่เลือก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807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Step 2: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หรือทำการลาก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Field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จากแถบ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Field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 มาที่แถบ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visualizations &gt;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14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Power BI มีวิชวลหลากหลายแบบที่สามารถนำมาใช้ใน</a:t>
            </a:r>
            <a:r>
              <a:rPr lang="th-TH" sz="18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การทำ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รายงานของเรา ซึ่งวิชวลช่วย ให้เราสามารถนำเสนอข้อมูลที่สำคัญและข้อมูลเชิงลึกด้วยวิธีที่น่าสนใจและลึกซึ้ง เราสามารถสร้าง visualization ได้โดยไปที่แถบหน้าต่าง </a:t>
            </a:r>
            <a:r>
              <a:rPr lang="th-TH" sz="18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Visualizations</a:t>
            </a: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 เลือกไอคอนวิชวลที่ต้องการทำรายงาน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407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851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29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TH Sarabun New" panose="020B0500040200020003"/>
                <a:ea typeface="MS Gothic" panose="020B0609070205080204" pitchFamily="49" charset="-128"/>
                <a:cs typeface="TH SarabunPSK" panose="020B0500040200020003" pitchFamily="34" charset="-34"/>
              </a:rPr>
              <a:t>การใช้งานคุณสมบัติแกนและการจัดรูปแบบสี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r>
              <a:rPr lang="th-TH" sz="1800" dirty="0">
                <a:effectLst/>
                <a:ea typeface="MS Mincho" panose="02020609040205080304" pitchFamily="49" charset="-128"/>
                <a:cs typeface="TH SarabunPSK" panose="020B0500040200020003" pitchFamily="34" charset="-34"/>
              </a:rPr>
              <a:t>ใน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Power BI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สามารถเปลี่ยนสีของชุดข้อมูล จุดข้อมูล และแม้แต่พื้นหลังของ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 visualization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ได้และยังสามารถเปลี่ยนวิธีการนำเสนอข้อมูลที่แกน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X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และแกน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Y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ซึ่งจะช่วยให้คุณสามารถจัดการลักษณะที่ปรากฏของ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แดช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</a:rPr>
              <a:t>บอร์ดและรายงานได้อย่างเต็มที่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48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333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555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18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83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2800" dirty="0">
                <a:cs typeface="+mn-cs"/>
              </a:rPr>
              <a:t>โครงสร้างของ </a:t>
            </a:r>
            <a:r>
              <a:rPr lang="en-US" sz="2800" dirty="0">
                <a:cs typeface="+mn-cs"/>
              </a:rPr>
              <a:t>Power BI </a:t>
            </a:r>
            <a:r>
              <a:rPr lang="th-TH" sz="2800" dirty="0">
                <a:cs typeface="+mn-cs"/>
              </a:rPr>
              <a:t>สามารถแบ่งเป็นโครงสร้างพื้นฐานหลายส่วน โดยโครงสร้างพื้นฐานใน </a:t>
            </a:r>
            <a:r>
              <a:rPr lang="en-US" sz="2800" dirty="0">
                <a:cs typeface="+mn-cs"/>
              </a:rPr>
              <a:t>Power BI </a:t>
            </a:r>
            <a:r>
              <a:rPr lang="th-TH" sz="2800" dirty="0">
                <a:cs typeface="+mn-cs"/>
              </a:rPr>
              <a:t>นั้นประกอบไป ด้วย: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2800" dirty="0">
                <a:cs typeface="+mn-cs"/>
              </a:rPr>
              <a:t>• การจัดรูปแบบการแสดงข้อมูล 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2800" dirty="0">
                <a:cs typeface="+mn-cs"/>
              </a:rPr>
              <a:t>• ชุดข้อมูล 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2800" dirty="0">
                <a:cs typeface="+mn-cs"/>
              </a:rPr>
              <a:t>• รายงาน 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2800" dirty="0">
                <a:cs typeface="+mn-cs"/>
              </a:rPr>
              <a:t>• </a:t>
            </a:r>
            <a:r>
              <a:rPr lang="th-TH" sz="2800" dirty="0" err="1">
                <a:cs typeface="+mn-cs"/>
              </a:rPr>
              <a:t>แดช</a:t>
            </a:r>
            <a:r>
              <a:rPr lang="th-TH" sz="2800" dirty="0">
                <a:cs typeface="+mn-cs"/>
              </a:rPr>
              <a:t>บอร์ด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1800" b="1" dirty="0">
              <a:effectLst/>
              <a:latin typeface="TH Sarabun New"/>
              <a:ea typeface="MS Gothic" panose="020B0609070205080204" pitchFamily="49" charset="-128"/>
              <a:cs typeface="+mn-cs"/>
            </a:endParaRP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TH Sarabun New"/>
                <a:ea typeface="MS Gothic" panose="020B0609070205080204" pitchFamily="49" charset="-128"/>
                <a:cs typeface="TH SarabunPSK" panose="020B0500040200020003" pitchFamily="34" charset="-34"/>
              </a:rPr>
              <a:t>การจัดรูปแบบการแสดงผลของข้อมูล</a:t>
            </a:r>
            <a:endParaRPr lang="en-US" sz="1800" b="1" dirty="0">
              <a:effectLst/>
              <a:latin typeface="TH Sarabun New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	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การจัดรูปแบบการแสดงข้อมูล หรือ การแสดงผลด้วยภาพ คือการแสดงภาพ แทนข้อมูล เช่น แผนภูมิ กราฟ แผนที่ หรือสิ่งที่น่าสนใจอื่นๆ ที่คุณสามารถสร้างขึ้นเพื่อแสดงแทนข้อมูลของคุณ 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มีชนิดการจัดรูปแบบการแสดงข้อมูลทุกชนิด และมีชนิดอื่นๆ ที่เพิ่มเข้ามาตลอดเวลา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195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20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758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285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93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32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693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57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567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82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0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200" b="1" dirty="0">
                <a:effectLst/>
                <a:latin typeface="TH Sarabun New"/>
                <a:ea typeface="MS Gothic" panose="020B0609070205080204" pitchFamily="49" charset="-128"/>
                <a:cs typeface="TH SarabunPSK" panose="020B0500040200020003" pitchFamily="34" charset="-34"/>
              </a:rPr>
              <a:t>ชุดข้อมูล</a:t>
            </a:r>
            <a:endParaRPr lang="en-US" sz="1200" b="1" dirty="0">
              <a:effectLst/>
              <a:latin typeface="TH Sarabun New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	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ชุดข้อมูล คือ คอ</a:t>
            </a:r>
            <a:r>
              <a:rPr lang="th-TH" sz="12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ลเ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ลกชันของข้อมูลที่ </a:t>
            </a:r>
            <a:r>
              <a:rPr lang="en-US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ใช้ในการสร้างการจัดรูปแบบการแสดงข้อมูลสามารถสร้างฐานข้อมูลง่ายๆ เช่น สร้างชุดข้อมูล </a:t>
            </a:r>
            <a:r>
              <a:rPr lang="th-TH" sz="12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เวิร์ก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บุ</a:t>
            </a:r>
            <a:r>
              <a:rPr lang="th-TH" sz="12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๊ก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US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Excel 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คล้ายกับที่แสดงในรูปภาพ ต่อไปนี้</a:t>
            </a:r>
            <a:endParaRPr lang="en-US" sz="12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	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ชุดข้อมูลยังสามารถเป็นการผสมผสานของแหล่งข้อมูลต่างๆ มากมาย ซึ่งสามารถกรองและผสมข้อมูลเพื่อให้ได้ชุดข้อมูลที่ไม่ซ้ำกันสำหรับใช้ใน </a:t>
            </a:r>
            <a:r>
              <a:rPr lang="en-US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ตัวอย่างเช่น สามารถสร้างชุดข้อมูลจากสองฐานข้อมูลที่ต่างกัน คือ ตารางข้อมูลจากเว็บไซต์ และข้อมูลจาก </a:t>
            </a:r>
            <a:r>
              <a:rPr lang="en-US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Excel 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การผสมผสานที่ไม่ซ้ำกันจะยังคงถือเป็นหนึ่งชุดข้อมูล แม้ว่าจะมีข้อมูลที่ดึงมารวมกันจากหลายแหล่งข้อมูลก็ตาม</a:t>
            </a:r>
            <a:endParaRPr lang="en-US" sz="12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	</a:t>
            </a:r>
            <a:r>
              <a:rPr lang="th-TH" sz="12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เมื่อมีชุดข้อมูลแล้ว สามารถเริ่มสร้างการจัดรูปแบบการแสดงข้อมูลที่แสดงส่วนต่าง ๆ ของชุดข้อมูลนั้นด้วยวิธีต่าง ๆ แล้วดูข้อมูลเชิงลึกจากสิ่งที่เห็นจากรายงาน</a:t>
            </a:r>
            <a:endParaRPr lang="en-US" sz="12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599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672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878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30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755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595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968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521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TH Sarabun New"/>
                <a:ea typeface="MS Gothic" panose="020B0609070205080204" pitchFamily="49" charset="-128"/>
                <a:cs typeface="TH SarabunPSK" panose="020B0500040200020003" pitchFamily="34" charset="-34"/>
              </a:rPr>
              <a:t>รายงาน</a:t>
            </a:r>
            <a:endParaRPr lang="en-US" sz="1800" b="1" dirty="0">
              <a:effectLst/>
              <a:latin typeface="TH Sarabun New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	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ใน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รายงาน คือ คอ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ลเ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ลกชันของการจัดรูปแบบการแสดงข้อมูลที่ปรากฏขึ้นร่วมกันบน หนึ่งหน้าหรือมากกว่า  คุณอาจสร้างรายงานสำหรับงานนำเสนอยอดขายหรือรายงานที่คุณเขียนสำหรับงานที่ได้รับมอบหมายได้ใน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Desktop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และยังสามารถสร้างรายงานใน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Service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ได้อีกด้วย</a:t>
            </a:r>
            <a:endParaRPr lang="en-US" sz="1800" dirty="0">
              <a:effectLst/>
              <a:latin typeface="TH SarabunPSK" panose="020B0500040200020003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 dirty="0" err="1">
                <a:effectLst/>
                <a:latin typeface="TH Sarabun New"/>
                <a:ea typeface="MS Gothic" panose="020B0609070205080204" pitchFamily="49" charset="-128"/>
                <a:cs typeface="TH SarabunPSK" panose="020B0500040200020003" pitchFamily="34" charset="-34"/>
              </a:rPr>
              <a:t>แดช</a:t>
            </a:r>
            <a:r>
              <a:rPr lang="th-TH" sz="1800" b="1" dirty="0">
                <a:effectLst/>
                <a:latin typeface="TH Sarabun New"/>
                <a:ea typeface="MS Gothic" panose="020B0609070205080204" pitchFamily="49" charset="-128"/>
                <a:cs typeface="TH SarabunPSK" panose="020B0500040200020003" pitchFamily="34" charset="-34"/>
              </a:rPr>
              <a:t>บอร์ด</a:t>
            </a:r>
            <a:endParaRPr lang="en-US" sz="1800" b="1" dirty="0">
              <a:effectLst/>
              <a:latin typeface="TH Sarabun New"/>
              <a:ea typeface="MS Gothic" panose="020B0609070205080204" pitchFamily="49" charset="-128"/>
              <a:cs typeface="Angsana New" panose="02020603050405020304" pitchFamily="18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H SarabunPSK" panose="020B0500040200020003" pitchFamily="34" charset="-34"/>
              </a:rPr>
              <a:t>	เมื่อเผนแพร่รายงานขึ้นไปบน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Service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สามารถสร้าง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แดช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บอร์ดจากรายงานที่เผยแพร่ขึ้นไปได้  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แดช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บอร์ด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คือการแสดงผลด้วยภาพจากโดยนำมาจากรายงานที่สร้างหลาย ๆ หน้ามาสรุปรวมไว้ที่หน้าเดียวกันภายในหน้าเดียวเท่านั้น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23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วิธีการ </a:t>
            </a:r>
            <a:r>
              <a:rPr lang="en-US" dirty="0"/>
              <a:t>Download </a:t>
            </a:r>
            <a:r>
              <a:rPr lang="th-TH" dirty="0"/>
              <a:t>และติดตั้ง สามารถ </a:t>
            </a:r>
            <a:r>
              <a:rPr lang="en-US" dirty="0"/>
              <a:t>Download Power BI Desktop </a:t>
            </a:r>
            <a:r>
              <a:rPr lang="th-TH" dirty="0"/>
              <a:t>ได้2 วิธี </a:t>
            </a:r>
          </a:p>
          <a:p>
            <a:r>
              <a:rPr lang="th-TH" dirty="0"/>
              <a:t>- ดาวน์โหลดโดยตรง (แพคเกจที่ดาวน์โหลดและติดตั้งบนคอมพิวเตอร์) </a:t>
            </a:r>
          </a:p>
          <a:p>
            <a:pPr marL="171450" indent="-171450">
              <a:buFontTx/>
              <a:buChar char="-"/>
            </a:pPr>
            <a:r>
              <a:rPr lang="th-TH" dirty="0"/>
              <a:t>ติดตั้งเป็นแอปจาก </a:t>
            </a:r>
            <a:r>
              <a:rPr lang="en-US" dirty="0"/>
              <a:t>Microsoft Store </a:t>
            </a:r>
            <a:r>
              <a:rPr lang="th-TH" dirty="0"/>
              <a:t>ไม่ว่าจะติดตั้งวิธีใดก็จะได้รับ </a:t>
            </a:r>
            <a:r>
              <a:rPr lang="en-US" dirty="0"/>
              <a:t>Power BI Desktop </a:t>
            </a:r>
            <a:r>
              <a:rPr lang="th-TH" dirty="0" err="1"/>
              <a:t>เวอร์ชัน</a:t>
            </a:r>
            <a:r>
              <a:rPr lang="th-TH" dirty="0"/>
              <a:t>ล่าสุดในคอมพิวเตอร์ 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เปิด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Browser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กรอก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URL: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  <a:hlinkClick r:id="rId3"/>
              </a:rPr>
              <a:t>https://www.microsoft.com/en-us/download/details.aspx?id=58494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เลือกภาษาของตัวติดตั้ง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Desktop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ที่ต้องการและทำการคลิก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Download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68FC-0CB6-4152-9902-B185D61BD6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0141F8-5FD3-45F8-91F6-60B14E08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DBC70C-648F-433F-A1E5-F22F3414967B}"/>
              </a:ext>
            </a:extLst>
          </p:cNvPr>
          <p:cNvSpPr/>
          <p:nvPr/>
        </p:nvSpPr>
        <p:spPr>
          <a:xfrm>
            <a:off x="-1" y="4254500"/>
            <a:ext cx="12192000" cy="2603500"/>
          </a:xfrm>
          <a:prstGeom prst="rect">
            <a:avLst/>
          </a:prstGeom>
          <a:solidFill>
            <a:srgbClr val="00192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281" y="1628761"/>
            <a:ext cx="9722421" cy="900120"/>
          </a:xfrm>
        </p:spPr>
        <p:txBody>
          <a:bodyPr anchor="t">
            <a:noAutofit/>
          </a:bodyPr>
          <a:lstStyle>
            <a:lvl1pPr algn="l">
              <a:defRPr sz="6000" b="1" baseline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mk-M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5280" y="4509145"/>
            <a:ext cx="9092173" cy="1795969"/>
          </a:xfrm>
        </p:spPr>
        <p:txBody>
          <a:bodyPr>
            <a:noAutofit/>
          </a:bodyPr>
          <a:lstStyle>
            <a:lvl1pPr marL="0" indent="0" algn="l">
              <a:buNone/>
              <a:defRPr sz="4000" b="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mk-M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908" y="627204"/>
            <a:ext cx="1693077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36497-FCDC-4252-AFF6-C7245C69F8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628" y="3789048"/>
            <a:ext cx="170578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03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52" y="0"/>
            <a:ext cx="11277600" cy="996696"/>
          </a:xfrm>
        </p:spPr>
        <p:txBody>
          <a:bodyPr anchor="b">
            <a:normAutofit/>
          </a:bodyPr>
          <a:lstStyle>
            <a:lvl1pPr algn="l">
              <a:defRPr sz="3200" b="0">
                <a:solidFill>
                  <a:srgbClr val="002060"/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mk-MK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90186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mk-MK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582218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(Image Con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5730241" y="1"/>
            <a:ext cx="6461760" cy="117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52" y="2"/>
            <a:ext cx="11281504" cy="998677"/>
          </a:xfr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0070C0"/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52" y="1268715"/>
            <a:ext cx="11281504" cy="5130684"/>
          </a:xfrm>
        </p:spPr>
        <p:txBody>
          <a:bodyPr/>
          <a:lstStyle>
            <a:lvl1pPr>
              <a:buClr>
                <a:schemeClr val="bg2">
                  <a:lumMod val="25000"/>
                </a:schemeClr>
              </a:buClr>
              <a:buSzPct val="100000"/>
              <a:buFont typeface="Calibri" pitchFamily="34" charset="0"/>
              <a:buChar char="●"/>
              <a:defRPr sz="2400" baseline="0"/>
            </a:lvl1pPr>
            <a:lvl2pPr>
              <a:defRPr sz="2400" baseline="0"/>
            </a:lvl2pPr>
            <a:lvl3pPr>
              <a:defRPr sz="14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4258059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2250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998676"/>
          </a:xfrm>
        </p:spPr>
        <p:txBody>
          <a:bodyPr anchor="b">
            <a:normAutofit/>
          </a:bodyPr>
          <a:lstStyle>
            <a:lvl1pPr algn="l">
              <a:defRPr sz="3200" b="0" baseline="0">
                <a:solidFill>
                  <a:srgbClr val="002060"/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49" y="1268713"/>
            <a:ext cx="11281504" cy="5130684"/>
          </a:xfrm>
        </p:spPr>
        <p:txBody>
          <a:bodyPr/>
          <a:lstStyle>
            <a:lvl1pPr>
              <a:buClr>
                <a:schemeClr val="bg2">
                  <a:lumMod val="25000"/>
                </a:schemeClr>
              </a:buClr>
              <a:buSzPct val="100000"/>
              <a:buFont typeface="Calibri" pitchFamily="34" charset="0"/>
              <a:buChar char="●"/>
              <a:defRPr sz="3200"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52152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AD130-FA16-4B49-8E49-BF5AE3AB03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77" b="55816"/>
          <a:stretch/>
        </p:blipFill>
        <p:spPr>
          <a:xfrm>
            <a:off x="1" y="1358730"/>
            <a:ext cx="12192000" cy="41405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3802" y="2346748"/>
            <a:ext cx="9576464" cy="1167726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1" baseline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02" y="3519013"/>
            <a:ext cx="9576464" cy="1049387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rgbClr val="0070C0"/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mk-MK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04068" y="1534832"/>
            <a:ext cx="1410897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28F9283E-840E-4595-A2B4-401C1298C06B}"/>
              </a:ext>
            </a:extLst>
          </p:cNvPr>
          <p:cNvSpPr/>
          <p:nvPr/>
        </p:nvSpPr>
        <p:spPr>
          <a:xfrm>
            <a:off x="513802" y="1180814"/>
            <a:ext cx="1080425" cy="988018"/>
          </a:xfrm>
          <a:prstGeom prst="flowChartOffpageConnector">
            <a:avLst/>
          </a:prstGeom>
          <a:solidFill>
            <a:schemeClr val="bg2">
              <a:lumMod val="2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BB03FF-B4BC-4556-A183-EA16BC861EB5}"/>
              </a:ext>
            </a:extLst>
          </p:cNvPr>
          <p:cNvSpPr/>
          <p:nvPr/>
        </p:nvSpPr>
        <p:spPr>
          <a:xfrm>
            <a:off x="513802" y="5229240"/>
            <a:ext cx="1080425" cy="447946"/>
          </a:xfrm>
          <a:prstGeom prst="rect">
            <a:avLst/>
          </a:prstGeom>
          <a:solidFill>
            <a:schemeClr val="bg2">
              <a:lumMod val="2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Text Box 308">
            <a:extLst>
              <a:ext uri="{FF2B5EF4-FFF2-40B4-BE49-F238E27FC236}">
                <a16:creationId xmlns:a16="http://schemas.microsoft.com/office/drawing/2014/main" id="{B7358EC3-0233-4262-93FD-21B30D819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5" y="6565900"/>
            <a:ext cx="369145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© Copyright  A-HOST Co., Ltd. 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9560956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52" y="1980"/>
            <a:ext cx="11277600" cy="996696"/>
          </a:xfrm>
        </p:spPr>
        <p:txBody>
          <a:bodyPr anchor="b">
            <a:normAutofit/>
          </a:bodyPr>
          <a:lstStyle>
            <a:lvl1pPr algn="l">
              <a:defRPr sz="3200" b="0" baseline="0">
                <a:solidFill>
                  <a:srgbClr val="002060"/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713"/>
            <a:ext cx="5384800" cy="513068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713"/>
            <a:ext cx="5384800" cy="513068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58922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52" y="1980"/>
            <a:ext cx="11277600" cy="996696"/>
          </a:xfrm>
        </p:spPr>
        <p:txBody>
          <a:bodyPr anchor="b">
            <a:normAutofit/>
          </a:bodyPr>
          <a:lstStyle>
            <a:lvl1pPr algn="l">
              <a:defRPr sz="3200" b="0" baseline="0">
                <a:solidFill>
                  <a:srgbClr val="002060"/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mk-M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68713"/>
            <a:ext cx="5386917" cy="720096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88809"/>
            <a:ext cx="5386917" cy="4410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68713"/>
            <a:ext cx="5389033" cy="720096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988809"/>
            <a:ext cx="5389033" cy="4410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31542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52" y="1"/>
            <a:ext cx="11277600" cy="998676"/>
          </a:xfrm>
        </p:spPr>
        <p:txBody>
          <a:bodyPr rtlCol="0" anchor="b">
            <a:normAutofit/>
          </a:bodyPr>
          <a:lstStyle>
            <a:lvl1pPr algn="l" defTabSz="1218895" rtl="0" eaLnBrk="1" latinLnBrk="0" hangingPunct="1">
              <a:spcBef>
                <a:spcPct val="0"/>
              </a:spcBef>
              <a:buNone/>
              <a:defRPr lang="mk-MK" sz="3200" b="0" kern="1200" baseline="0">
                <a:solidFill>
                  <a:srgbClr val="002060"/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426550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696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1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800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295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pPr lvl="0"/>
            <a:r>
              <a:rPr lang="en-US" noProof="0"/>
              <a:t>Click icon to add picture</a:t>
            </a:r>
            <a:endParaRPr lang="mk-MK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02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CE9477-0FD5-4372-AB71-7157CEF6607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50" b="-1"/>
          <a:stretch/>
        </p:blipFill>
        <p:spPr>
          <a:xfrm>
            <a:off x="-1" y="6582833"/>
            <a:ext cx="12192000" cy="275167"/>
          </a:xfrm>
          <a:prstGeom prst="rect">
            <a:avLst/>
          </a:prstGeom>
        </p:spPr>
      </p:pic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mk-MK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1937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DF6BA983-2F6A-405E-8176-176FCC4273F3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21937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21937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Box 308"/>
          <p:cNvSpPr txBox="1">
            <a:spLocks noChangeArrowheads="1"/>
          </p:cNvSpPr>
          <p:nvPr/>
        </p:nvSpPr>
        <p:spPr bwMode="auto">
          <a:xfrm>
            <a:off x="63625" y="6565900"/>
            <a:ext cx="369145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sz="1000" dirty="0">
                <a:solidFill>
                  <a:prstClr val="white"/>
                </a:solidFill>
                <a:latin typeface="Century Gothic" panose="020B0502020202020204" pitchFamily="34" charset="0"/>
                <a:cs typeface="Arial" pitchFamily="34" charset="0"/>
              </a:rPr>
              <a:t>© Copyright  A-HOST Co., Ltd.  All Right Reserved.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40"/>
          <a:stretch>
            <a:fillRect/>
          </a:stretch>
        </p:blipFill>
        <p:spPr bwMode="auto">
          <a:xfrm>
            <a:off x="11324259" y="6587889"/>
            <a:ext cx="823174" cy="275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441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Tahoma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2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2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2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2">
          <a:solidFill>
            <a:schemeClr val="tx1"/>
          </a:solidFill>
          <a:latin typeface="Calibri" pitchFamily="34" charset="0"/>
        </a:defRPr>
      </a:lvl5pPr>
      <a:lvl6pPr marL="609448" algn="ctr" rtl="0" eaLnBrk="1" fontAlgn="base" hangingPunct="1">
        <a:spcBef>
          <a:spcPct val="0"/>
        </a:spcBef>
        <a:spcAft>
          <a:spcPct val="0"/>
        </a:spcAft>
        <a:defRPr sz="5332">
          <a:solidFill>
            <a:schemeClr val="tx1"/>
          </a:solidFill>
          <a:latin typeface="Calibri" pitchFamily="34" charset="0"/>
        </a:defRPr>
      </a:lvl6pPr>
      <a:lvl7pPr marL="1218895" algn="ctr" rtl="0" eaLnBrk="1" fontAlgn="base" hangingPunct="1">
        <a:spcBef>
          <a:spcPct val="0"/>
        </a:spcBef>
        <a:spcAft>
          <a:spcPct val="0"/>
        </a:spcAft>
        <a:defRPr sz="5332">
          <a:solidFill>
            <a:schemeClr val="tx1"/>
          </a:solidFill>
          <a:latin typeface="Calibri" pitchFamily="34" charset="0"/>
        </a:defRPr>
      </a:lvl7pPr>
      <a:lvl8pPr marL="1828343" algn="ctr" rtl="0" eaLnBrk="1" fontAlgn="base" hangingPunct="1">
        <a:spcBef>
          <a:spcPct val="0"/>
        </a:spcBef>
        <a:spcAft>
          <a:spcPct val="0"/>
        </a:spcAft>
        <a:defRPr sz="5332">
          <a:solidFill>
            <a:schemeClr val="tx1"/>
          </a:solidFill>
          <a:latin typeface="Calibri" pitchFamily="34" charset="0"/>
        </a:defRPr>
      </a:lvl8pPr>
      <a:lvl9pPr marL="2437790" algn="ctr" rtl="0" eaLnBrk="1" fontAlgn="base" hangingPunct="1">
        <a:spcBef>
          <a:spcPct val="0"/>
        </a:spcBef>
        <a:spcAft>
          <a:spcPct val="0"/>
        </a:spcAft>
        <a:defRPr sz="5332">
          <a:solidFill>
            <a:schemeClr val="tx1"/>
          </a:solidFill>
          <a:latin typeface="Calibri" pitchFamily="34" charset="0"/>
        </a:defRPr>
      </a:lvl9pPr>
    </p:titleStyle>
    <p:bodyStyle>
      <a:lvl1pPr marL="457086" indent="-4570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Blip>
          <a:blip r:embed="rId17"/>
        </a:buBlip>
        <a:defRPr sz="3199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Tahoma" pitchFamily="34" charset="0"/>
        </a:defRPr>
      </a:lvl1pPr>
      <a:lvl2pPr marL="990352" indent="-380905" algn="l" rtl="0" eaLnBrk="1" fontAlgn="base" hangingPunct="1">
        <a:spcBef>
          <a:spcPct val="20000"/>
        </a:spcBef>
        <a:spcAft>
          <a:spcPct val="0"/>
        </a:spcAft>
        <a:buSzPct val="110000"/>
        <a:buFont typeface="Wingdings" pitchFamily="2" charset="2"/>
        <a:buChar char="§"/>
        <a:defRPr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Tahoma" pitchFamily="34" charset="0"/>
        </a:defRPr>
      </a:lvl2pPr>
      <a:lvl3pPr marL="1523619" indent="-304724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Tahoma" pitchFamily="34" charset="0"/>
        </a:defRPr>
      </a:lvl3pPr>
      <a:lvl4pPr marL="2133067" indent="-30472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Tahoma" pitchFamily="34" charset="0"/>
        </a:defRPr>
      </a:lvl4pPr>
      <a:lvl5pPr marL="2742514" indent="-30472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Tahoma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icrosoft.com/en-us/download/details.aspx?id=58494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41.png"/><Relationship Id="rId4" Type="http://schemas.openxmlformats.org/officeDocument/2006/relationships/customXml" Target="../ink/ink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9.png"/><Relationship Id="rId7" Type="http://schemas.openxmlformats.org/officeDocument/2006/relationships/customXml" Target="../ink/ink9.xm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56.png"/><Relationship Id="rId4" Type="http://schemas.openxmlformats.org/officeDocument/2006/relationships/image" Target="../media/image40.png"/><Relationship Id="rId9" Type="http://schemas.openxmlformats.org/officeDocument/2006/relationships/customXml" Target="../ink/ink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6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13.xml"/><Relationship Id="rId10" Type="http://schemas.openxmlformats.org/officeDocument/2006/relationships/image" Target="../media/image66.png"/><Relationship Id="rId4" Type="http://schemas.openxmlformats.org/officeDocument/2006/relationships/image" Target="../media/image47.png"/><Relationship Id="rId9" Type="http://schemas.openxmlformats.org/officeDocument/2006/relationships/customXml" Target="../ink/ink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490.png"/><Relationship Id="rId3" Type="http://schemas.openxmlformats.org/officeDocument/2006/relationships/image" Target="../media/image50.png"/><Relationship Id="rId7" Type="http://schemas.openxmlformats.org/officeDocument/2006/relationships/image" Target="../media/image460.png"/><Relationship Id="rId12" Type="http://schemas.openxmlformats.org/officeDocument/2006/relationships/customXml" Target="../ink/ink1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480.png"/><Relationship Id="rId5" Type="http://schemas.openxmlformats.org/officeDocument/2006/relationships/image" Target="../media/image52.png"/><Relationship Id="rId10" Type="http://schemas.openxmlformats.org/officeDocument/2006/relationships/customXml" Target="../ink/ink18.xml"/><Relationship Id="rId4" Type="http://schemas.openxmlformats.org/officeDocument/2006/relationships/image" Target="../media/image51.png"/><Relationship Id="rId9" Type="http://schemas.openxmlformats.org/officeDocument/2006/relationships/image" Target="../media/image4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8.png"/><Relationship Id="rId7" Type="http://schemas.openxmlformats.org/officeDocument/2006/relationships/customXml" Target="../ink/ink21.xm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0" Type="http://schemas.openxmlformats.org/officeDocument/2006/relationships/image" Target="../media/image72.png"/><Relationship Id="rId4" Type="http://schemas.openxmlformats.org/officeDocument/2006/relationships/image" Target="../media/image59.png"/><Relationship Id="rId9" Type="http://schemas.openxmlformats.org/officeDocument/2006/relationships/customXml" Target="../ink/ink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customXml" Target="../ink/ink2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customXml" Target="../ink/ink29.xml"/><Relationship Id="rId18" Type="http://schemas.openxmlformats.org/officeDocument/2006/relationships/image" Target="../media/image82.png"/><Relationship Id="rId3" Type="http://schemas.openxmlformats.org/officeDocument/2006/relationships/image" Target="../media/image58.png"/><Relationship Id="rId7" Type="http://schemas.openxmlformats.org/officeDocument/2006/relationships/customXml" Target="../ink/ink26.xml"/><Relationship Id="rId12" Type="http://schemas.openxmlformats.org/officeDocument/2006/relationships/image" Target="../media/image79.png"/><Relationship Id="rId17" Type="http://schemas.openxmlformats.org/officeDocument/2006/relationships/customXml" Target="../ink/ink31.xm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10" Type="http://schemas.openxmlformats.org/officeDocument/2006/relationships/image" Target="../media/image78.png"/><Relationship Id="rId4" Type="http://schemas.openxmlformats.org/officeDocument/2006/relationships/image" Target="../media/image59.png"/><Relationship Id="rId9" Type="http://schemas.openxmlformats.org/officeDocument/2006/relationships/customXml" Target="../ink/ink27.xml"/><Relationship Id="rId1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customXml" Target="../ink/ink36.xml"/><Relationship Id="rId3" Type="http://schemas.openxmlformats.org/officeDocument/2006/relationships/image" Target="../media/image62.png"/><Relationship Id="rId7" Type="http://schemas.openxmlformats.org/officeDocument/2006/relationships/customXml" Target="../ink/ink33.xml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0" Type="http://schemas.openxmlformats.org/officeDocument/2006/relationships/image" Target="../media/image87.png"/><Relationship Id="rId4" Type="http://schemas.openxmlformats.org/officeDocument/2006/relationships/image" Target="../media/image63.jpeg"/><Relationship Id="rId9" Type="http://schemas.openxmlformats.org/officeDocument/2006/relationships/customXml" Target="../ink/ink34.xml"/><Relationship Id="rId1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41.xml"/><Relationship Id="rId3" Type="http://schemas.openxmlformats.org/officeDocument/2006/relationships/image" Target="../media/image58.png"/><Relationship Id="rId7" Type="http://schemas.openxmlformats.org/officeDocument/2006/relationships/customXml" Target="../ink/ink38.xm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10" Type="http://schemas.openxmlformats.org/officeDocument/2006/relationships/image" Target="../media/image92.png"/><Relationship Id="rId4" Type="http://schemas.openxmlformats.org/officeDocument/2006/relationships/image" Target="../media/image64.jpeg"/><Relationship Id="rId9" Type="http://schemas.openxmlformats.org/officeDocument/2006/relationships/customXml" Target="../ink/ink39.xml"/><Relationship Id="rId1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66.jpe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5" Type="http://schemas.openxmlformats.org/officeDocument/2006/relationships/image" Target="../media/image83.png"/><Relationship Id="rId4" Type="http://schemas.openxmlformats.org/officeDocument/2006/relationships/customXml" Target="../ink/ink43.xml"/><Relationship Id="rId9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5" Type="http://schemas.openxmlformats.org/officeDocument/2006/relationships/image" Target="../media/image95.png"/><Relationship Id="rId4" Type="http://schemas.openxmlformats.org/officeDocument/2006/relationships/customXml" Target="../ink/ink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28.png"/><Relationship Id="rId7" Type="http://schemas.openxmlformats.org/officeDocument/2006/relationships/customXml" Target="../ink/ink49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customXml" Target="../ink/ink48.xml"/><Relationship Id="rId4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customXml" Target="../ink/ink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51.xml"/><Relationship Id="rId4" Type="http://schemas.openxmlformats.org/officeDocument/2006/relationships/image" Target="../media/image1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555" y="5392606"/>
            <a:ext cx="11439414" cy="89743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Varitsara Chankong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0215B03-60E5-47FB-A071-27DCC97EA667}"/>
              </a:ext>
            </a:extLst>
          </p:cNvPr>
          <p:cNvSpPr txBox="1">
            <a:spLocks/>
          </p:cNvSpPr>
          <p:nvPr/>
        </p:nvSpPr>
        <p:spPr>
          <a:xfrm>
            <a:off x="764275" y="6164491"/>
            <a:ext cx="10656310" cy="425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554" y="4746275"/>
            <a:ext cx="112490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3600" b="1" baseline="0"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sz="5332">
                <a:latin typeface="Calibri" pitchFamily="34" charset="0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sz="5332">
                <a:latin typeface="Calibri" pitchFamily="34" charset="0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sz="5332">
                <a:latin typeface="Calibri" pitchFamily="34" charset="0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sz="5332">
                <a:latin typeface="Calibri" pitchFamily="34" charset="0"/>
              </a:defRPr>
            </a:lvl5pPr>
            <a:lvl6pPr marL="609448" algn="ctr" fontAlgn="base">
              <a:spcBef>
                <a:spcPct val="0"/>
              </a:spcBef>
              <a:spcAft>
                <a:spcPct val="0"/>
              </a:spcAft>
              <a:defRPr sz="5332">
                <a:latin typeface="Calibri" pitchFamily="34" charset="0"/>
              </a:defRPr>
            </a:lvl6pPr>
            <a:lvl7pPr marL="1218895" algn="ctr" fontAlgn="base">
              <a:spcBef>
                <a:spcPct val="0"/>
              </a:spcBef>
              <a:spcAft>
                <a:spcPct val="0"/>
              </a:spcAft>
              <a:defRPr sz="5332">
                <a:latin typeface="Calibri" pitchFamily="34" charset="0"/>
              </a:defRPr>
            </a:lvl7pPr>
            <a:lvl8pPr marL="1828343" algn="ctr" fontAlgn="base">
              <a:spcBef>
                <a:spcPct val="0"/>
              </a:spcBef>
              <a:spcAft>
                <a:spcPct val="0"/>
              </a:spcAft>
              <a:defRPr sz="5332">
                <a:latin typeface="Calibri" pitchFamily="34" charset="0"/>
              </a:defRPr>
            </a:lvl8pPr>
            <a:lvl9pPr marL="2437790" algn="ctr" fontAlgn="base">
              <a:spcBef>
                <a:spcPct val="0"/>
              </a:spcBef>
              <a:spcAft>
                <a:spcPct val="0"/>
              </a:spcAft>
              <a:defRPr sz="5332">
                <a:latin typeface="Calibri" pitchFamily="34" charset="0"/>
              </a:defRPr>
            </a:lvl9pPr>
          </a:lstStyle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Basic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1868496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86" y="484308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Download and Install Power BI Desktop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-94583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41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EA2B-187E-05FA-B40A-332D072B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Download and Install Power BI Desktop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FB7A0F-BEC0-6DD0-0D7A-93EAB9A2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2495407"/>
            <a:ext cx="5782018" cy="75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F57ED4F-83A3-3C09-B8B6-6F38982A2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768" y="3426777"/>
            <a:ext cx="4358932" cy="307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F9826-D623-D2B2-E1DA-59D9FDAAC914}"/>
              </a:ext>
            </a:extLst>
          </p:cNvPr>
          <p:cNvSpPr txBox="1"/>
          <p:nvPr/>
        </p:nvSpPr>
        <p:spPr>
          <a:xfrm>
            <a:off x="1008063" y="1288900"/>
            <a:ext cx="751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1. การดาวน์โหลดโดยตรง (แพคเกจที่ดาวน์โหลดและติดตั้งบนคอมพิวเตอร์)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127A5-7D01-782C-3842-F604A6894309}"/>
              </a:ext>
            </a:extLst>
          </p:cNvPr>
          <p:cNvSpPr txBox="1"/>
          <p:nvPr/>
        </p:nvSpPr>
        <p:spPr>
          <a:xfrm>
            <a:off x="1008063" y="1740100"/>
            <a:ext cx="806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https://www.microsoft.com/en-us/download/details.aspx?id=58494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68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17266E14-80BE-7451-8EB1-FD79EC419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75" y="1095007"/>
            <a:ext cx="6591247" cy="241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109" descr="Graphical user interface, applicationDescription automatically generated">
            <a:extLst>
              <a:ext uri="{FF2B5EF4-FFF2-40B4-BE49-F238E27FC236}">
                <a16:creationId xmlns:a16="http://schemas.microsoft.com/office/drawing/2014/main" id="{C27E765D-7B3D-5E84-AC0A-7EC1750AA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81" y="3604608"/>
            <a:ext cx="3602037" cy="28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4B3858-72CE-3935-4C33-195C05C1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99867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Download and Install Power BI Desktop</a:t>
            </a:r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7FB3F5-6215-FDCC-8970-DBFE3C20515C}"/>
                  </a:ext>
                </a:extLst>
              </p14:cNvPr>
              <p14:cNvContentPartPr/>
              <p14:nvPr/>
            </p14:nvContentPartPr>
            <p14:xfrm>
              <a:off x="3342930" y="1821015"/>
              <a:ext cx="88524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7FB3F5-6215-FDCC-8970-DBFE3C2051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7290" y="1749015"/>
                <a:ext cx="956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4E6608-68AB-BD47-87BA-E33B5C63E91C}"/>
                  </a:ext>
                </a:extLst>
              </p14:cNvPr>
              <p14:cNvContentPartPr/>
              <p14:nvPr/>
            </p14:nvContentPartPr>
            <p14:xfrm>
              <a:off x="8343690" y="3373695"/>
              <a:ext cx="49428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4E6608-68AB-BD47-87BA-E33B5C63E9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8050" y="3301695"/>
                <a:ext cx="565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07838F-10D4-0638-AD55-CA7005CF3EFD}"/>
                  </a:ext>
                </a:extLst>
              </p14:cNvPr>
              <p14:cNvContentPartPr/>
              <p14:nvPr/>
            </p14:nvContentPartPr>
            <p14:xfrm>
              <a:off x="6695970" y="6204735"/>
              <a:ext cx="5612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07838F-10D4-0638-AD55-CA7005CF3E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2330" y="6096735"/>
                <a:ext cx="6688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02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D4B3858-72CE-3935-4C33-195C05C1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99867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Download and Install Power BI Desktop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6C94F-FF06-4424-5D06-8B1AB276AB09}"/>
              </a:ext>
            </a:extLst>
          </p:cNvPr>
          <p:cNvSpPr txBox="1"/>
          <p:nvPr/>
        </p:nvSpPr>
        <p:spPr>
          <a:xfrm>
            <a:off x="1084263" y="1225400"/>
            <a:ext cx="441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latin typeface="Century Gothic" panose="020B0502020202020204" pitchFamily="34" charset="0"/>
                <a:ea typeface="MS Gothic" panose="020B0609070205080204" pitchFamily="49" charset="-128"/>
                <a:cs typeface="+mj-cs"/>
              </a:rPr>
              <a:t>2. ติดตั้งเป็นแอปจาก </a:t>
            </a:r>
            <a:r>
              <a:rPr lang="en-US" dirty="0">
                <a:latin typeface="Century Gothic" panose="020B0502020202020204" pitchFamily="34" charset="0"/>
                <a:ea typeface="MS Gothic" panose="020B0609070205080204" pitchFamily="49" charset="-128"/>
                <a:cs typeface="+mj-cs"/>
              </a:rPr>
              <a:t>Microsoft Store</a:t>
            </a:r>
            <a:endParaRPr lang="en-US" sz="1800" dirty="0">
              <a:effectLst/>
              <a:latin typeface="Century Gothic" panose="020B0502020202020204" pitchFamily="34" charset="0"/>
              <a:ea typeface="MS Gothic" panose="020B0609070205080204" pitchFamily="49" charset="-128"/>
              <a:cs typeface="+mj-cs"/>
            </a:endParaRPr>
          </a:p>
        </p:txBody>
      </p:sp>
      <p:pic>
        <p:nvPicPr>
          <p:cNvPr id="3074" name="Picture 110" descr="Graphical user interface, textDescription automatically generated">
            <a:extLst>
              <a:ext uri="{FF2B5EF4-FFF2-40B4-BE49-F238E27FC236}">
                <a16:creationId xmlns:a16="http://schemas.microsoft.com/office/drawing/2014/main" id="{709376BF-12E3-B36C-7C1F-768D46E1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08" y="2220912"/>
            <a:ext cx="6640584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305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86" y="484308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to call Power BI Desktop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C6DD-A130-419C-BFF9-D9DD5EE9B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10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50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FB4E703-E109-1A0D-6BE8-FEE221F7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How to call Power BI Desktop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113" descr="Graphical user interface, application, chat or text messageDescription automatically generated">
            <a:extLst>
              <a:ext uri="{FF2B5EF4-FFF2-40B4-BE49-F238E27FC236}">
                <a16:creationId xmlns:a16="http://schemas.microsoft.com/office/drawing/2014/main" id="{E927A032-A32F-13F7-A143-6AB058AEB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2049654"/>
            <a:ext cx="5365808" cy="2758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8">
            <a:extLst>
              <a:ext uri="{FF2B5EF4-FFF2-40B4-BE49-F238E27FC236}">
                <a16:creationId xmlns:a16="http://schemas.microsoft.com/office/drawing/2014/main" id="{F4D98254-55DA-74C0-E716-CFBFAC991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863" y="2049654"/>
            <a:ext cx="5234788" cy="275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80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86" y="484308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cs typeface="TH Sarabun New" panose="020B0500040200020003" pitchFamily="34" charset="-34"/>
              </a:rPr>
              <a:t>Component </a:t>
            </a:r>
            <a:r>
              <a:rPr lang="en-US" sz="4400" dirty="0">
                <a:solidFill>
                  <a:schemeClr val="bg1"/>
                </a:solidFill>
                <a:cs typeface="TH Sarabun New" panose="020B0500040200020003" pitchFamily="34" charset="-34"/>
              </a:rPr>
              <a:t>of Power BI Desktop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C6DD-A130-419C-BFF9-D9DD5EE9B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10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9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74E-32B3-CFD0-112D-C94B1ED4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Component of Power BI Desktop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5FA47A-EA14-8DDF-81F8-106F3ED0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905" y="1548153"/>
            <a:ext cx="7057772" cy="376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3C98F24-E169-F52C-992C-616339BC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r="97604" b="67453"/>
          <a:stretch>
            <a:fillRect/>
          </a:stretch>
        </p:blipFill>
        <p:spPr bwMode="auto">
          <a:xfrm>
            <a:off x="1065866" y="2282023"/>
            <a:ext cx="735466" cy="2293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06">
            <a:extLst>
              <a:ext uri="{FF2B5EF4-FFF2-40B4-BE49-F238E27FC236}">
                <a16:creationId xmlns:a16="http://schemas.microsoft.com/office/drawing/2014/main" id="{D71A0013-0D97-F726-CBEA-30B836D64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134" y="2141277"/>
            <a:ext cx="195009" cy="69989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0104B7-CCB0-4DC5-17E9-51063AFFAC76}"/>
              </a:ext>
            </a:extLst>
          </p:cNvPr>
          <p:cNvCxnSpPr>
            <a:cxnSpLocks/>
          </p:cNvCxnSpPr>
          <p:nvPr/>
        </p:nvCxnSpPr>
        <p:spPr>
          <a:xfrm flipH="1">
            <a:off x="1987323" y="2558143"/>
            <a:ext cx="973591" cy="5878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701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E476-FEC5-83B0-C282-A0B71D6F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Component of Power BI Desktop</a:t>
            </a:r>
            <a:endParaRPr lang="en-US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A68F2228-557E-99A6-BDC2-A9B0371F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3" y="998677"/>
            <a:ext cx="10408694" cy="557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E184847-7477-74E1-C262-76EE82F7C13B}"/>
              </a:ext>
            </a:extLst>
          </p:cNvPr>
          <p:cNvSpPr/>
          <p:nvPr/>
        </p:nvSpPr>
        <p:spPr>
          <a:xfrm>
            <a:off x="4773386" y="2895600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F378E0-D9EF-352B-F1E2-5027333311DF}"/>
              </a:ext>
            </a:extLst>
          </p:cNvPr>
          <p:cNvSpPr/>
          <p:nvPr/>
        </p:nvSpPr>
        <p:spPr>
          <a:xfrm>
            <a:off x="455247" y="1457282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CC2176-4AB2-1599-8FDA-E2388F0AAE89}"/>
              </a:ext>
            </a:extLst>
          </p:cNvPr>
          <p:cNvSpPr/>
          <p:nvPr/>
        </p:nvSpPr>
        <p:spPr>
          <a:xfrm>
            <a:off x="9477966" y="1670782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2875F7-876B-C2C3-E91B-E0E9ACF787A2}"/>
              </a:ext>
            </a:extLst>
          </p:cNvPr>
          <p:cNvSpPr/>
          <p:nvPr/>
        </p:nvSpPr>
        <p:spPr>
          <a:xfrm>
            <a:off x="9477966" y="3620674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7D313E-68D5-75DC-918A-1373E14F35F1}"/>
              </a:ext>
            </a:extLst>
          </p:cNvPr>
          <p:cNvSpPr/>
          <p:nvPr/>
        </p:nvSpPr>
        <p:spPr>
          <a:xfrm>
            <a:off x="10522995" y="1670782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3B65B9-7DD2-2CB0-90BA-5B35C0FDDF26}"/>
              </a:ext>
            </a:extLst>
          </p:cNvPr>
          <p:cNvSpPr/>
          <p:nvPr/>
        </p:nvSpPr>
        <p:spPr>
          <a:xfrm>
            <a:off x="2151880" y="6129600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9285B4-D462-3E7E-72C9-12AE7EDD66B5}"/>
              </a:ext>
            </a:extLst>
          </p:cNvPr>
          <p:cNvSpPr/>
          <p:nvPr/>
        </p:nvSpPr>
        <p:spPr>
          <a:xfrm>
            <a:off x="8476480" y="2254286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5874C-A1CA-3061-89D7-9C26E2CCDC42}"/>
              </a:ext>
            </a:extLst>
          </p:cNvPr>
          <p:cNvSpPr/>
          <p:nvPr/>
        </p:nvSpPr>
        <p:spPr>
          <a:xfrm>
            <a:off x="868905" y="1966101"/>
            <a:ext cx="284982" cy="277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2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6DE5-4B97-F515-5CB8-A09A5398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Component of Power BI Desktop</a:t>
            </a:r>
            <a:endParaRPr lang="en-US" dirty="0"/>
          </a:p>
        </p:txBody>
      </p:sp>
      <p:pic>
        <p:nvPicPr>
          <p:cNvPr id="5122" name="Picture 121">
            <a:extLst>
              <a:ext uri="{FF2B5EF4-FFF2-40B4-BE49-F238E27FC236}">
                <a16:creationId xmlns:a16="http://schemas.microsoft.com/office/drawing/2014/main" id="{A8DC4F9A-C461-6FEE-A4B3-FE48160CC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1" y="998677"/>
            <a:ext cx="10397237" cy="559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55BB53-9841-7B9F-BB8E-341A85DF7884}"/>
              </a:ext>
            </a:extLst>
          </p:cNvPr>
          <p:cNvSpPr/>
          <p:nvPr/>
        </p:nvSpPr>
        <p:spPr>
          <a:xfrm>
            <a:off x="852862" y="2042300"/>
            <a:ext cx="284982" cy="277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2EEDB5-3637-C42B-A039-CD789F573631}"/>
              </a:ext>
            </a:extLst>
          </p:cNvPr>
          <p:cNvSpPr/>
          <p:nvPr/>
        </p:nvSpPr>
        <p:spPr>
          <a:xfrm>
            <a:off x="4849585" y="3796544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03E30B-0EFB-C403-F9D6-D39B086130FB}"/>
              </a:ext>
            </a:extLst>
          </p:cNvPr>
          <p:cNvSpPr/>
          <p:nvPr/>
        </p:nvSpPr>
        <p:spPr>
          <a:xfrm>
            <a:off x="4054928" y="1770159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32B7C6-1870-DCF1-1B0B-48860623E3DD}"/>
              </a:ext>
            </a:extLst>
          </p:cNvPr>
          <p:cNvSpPr/>
          <p:nvPr/>
        </p:nvSpPr>
        <p:spPr>
          <a:xfrm>
            <a:off x="6460671" y="1378975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3B2BCF-ED9F-E964-25AF-283D67D12145}"/>
              </a:ext>
            </a:extLst>
          </p:cNvPr>
          <p:cNvSpPr/>
          <p:nvPr/>
        </p:nvSpPr>
        <p:spPr>
          <a:xfrm>
            <a:off x="10673442" y="1670782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499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48" y="0"/>
            <a:ext cx="11281504" cy="998676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Lecturer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8368" y="962374"/>
            <a:ext cx="84993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Name :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	Varitsara Chankong (Pearl)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Position :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	Assistant Data Engineer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Department : 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Channel Enterprise Service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Team :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	BI (Business Intelligence) Team</a:t>
            </a:r>
          </a:p>
          <a:p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E-mail :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varitsara@a-host.co.th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Tel :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099-665-7208</a:t>
            </a:r>
          </a:p>
          <a:p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8ED8439C-B6C8-555E-3CBB-9F356D534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6" t="15907" r="14842" b="4964"/>
          <a:stretch/>
        </p:blipFill>
        <p:spPr>
          <a:xfrm>
            <a:off x="9552776" y="772427"/>
            <a:ext cx="1978916" cy="265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6474-386B-1010-726D-9443C1AE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Component of Power BI Desktop</a:t>
            </a:r>
            <a:endParaRPr lang="en-US" dirty="0"/>
          </a:p>
        </p:txBody>
      </p:sp>
      <p:pic>
        <p:nvPicPr>
          <p:cNvPr id="6146" name="Picture 123">
            <a:extLst>
              <a:ext uri="{FF2B5EF4-FFF2-40B4-BE49-F238E27FC236}">
                <a16:creationId xmlns:a16="http://schemas.microsoft.com/office/drawing/2014/main" id="{34B3CA22-AC24-900B-A61A-E99478047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06" y="998677"/>
            <a:ext cx="10341090" cy="559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83ABF-E00D-A95A-40FA-D1712BF40322}"/>
              </a:ext>
            </a:extLst>
          </p:cNvPr>
          <p:cNvSpPr/>
          <p:nvPr/>
        </p:nvSpPr>
        <p:spPr>
          <a:xfrm>
            <a:off x="896406" y="2260014"/>
            <a:ext cx="284982" cy="277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A7A2D0-B40E-77B8-0E7B-EF31C029A334}"/>
              </a:ext>
            </a:extLst>
          </p:cNvPr>
          <p:cNvSpPr/>
          <p:nvPr/>
        </p:nvSpPr>
        <p:spPr>
          <a:xfrm>
            <a:off x="3891643" y="2547250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D94DC5-DBA2-455E-DFF2-E8BA6878AA3E}"/>
              </a:ext>
            </a:extLst>
          </p:cNvPr>
          <p:cNvCxnSpPr/>
          <p:nvPr/>
        </p:nvCxnSpPr>
        <p:spPr>
          <a:xfrm flipH="1">
            <a:off x="2950030" y="2721422"/>
            <a:ext cx="8164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DFFEE4-F527-B538-FE45-BA250E1111B9}"/>
              </a:ext>
            </a:extLst>
          </p:cNvPr>
          <p:cNvCxnSpPr>
            <a:cxnSpLocks/>
          </p:cNvCxnSpPr>
          <p:nvPr/>
        </p:nvCxnSpPr>
        <p:spPr>
          <a:xfrm>
            <a:off x="4071257" y="2950021"/>
            <a:ext cx="0" cy="598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0BFEC46-E9D6-335A-668C-D25B42780D47}"/>
              </a:ext>
            </a:extLst>
          </p:cNvPr>
          <p:cNvSpPr/>
          <p:nvPr/>
        </p:nvSpPr>
        <p:spPr>
          <a:xfrm>
            <a:off x="2585359" y="4444168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F1406D-4102-2C0F-9584-04AF34F1459E}"/>
              </a:ext>
            </a:extLst>
          </p:cNvPr>
          <p:cNvSpPr/>
          <p:nvPr/>
        </p:nvSpPr>
        <p:spPr>
          <a:xfrm>
            <a:off x="6580415" y="1370193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76C43F-536B-BAC8-E7B7-FF4F20B72B3E}"/>
              </a:ext>
            </a:extLst>
          </p:cNvPr>
          <p:cNvSpPr/>
          <p:nvPr/>
        </p:nvSpPr>
        <p:spPr>
          <a:xfrm>
            <a:off x="10325100" y="1696764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39104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632C-21F9-9A29-0DF0-FA40EC6D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Component of Power BI Desktop</a:t>
            </a:r>
            <a:endParaRPr lang="en-US" dirty="0"/>
          </a:p>
        </p:txBody>
      </p:sp>
      <p:pic>
        <p:nvPicPr>
          <p:cNvPr id="7170" name="Picture 124">
            <a:extLst>
              <a:ext uri="{FF2B5EF4-FFF2-40B4-BE49-F238E27FC236}">
                <a16:creationId xmlns:a16="http://schemas.microsoft.com/office/drawing/2014/main" id="{662DD1EF-4A91-C6FD-5AE9-56F7E2CD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r="75"/>
          <a:stretch>
            <a:fillRect/>
          </a:stretch>
        </p:blipFill>
        <p:spPr bwMode="auto">
          <a:xfrm>
            <a:off x="2842629" y="1254953"/>
            <a:ext cx="5948445" cy="514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602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86" y="484308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cs typeface="TH Sarabun New" panose="020B0500040200020003" pitchFamily="34" charset="-34"/>
              </a:rPr>
              <a:t>Link data to Power BI Desktop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C6DD-A130-419C-BFF9-D9DD5EE9B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10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79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74E-32B3-CFD0-112D-C94B1ED4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Link data to Power BI Desktop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12" descr="Graphical user interface, applicationDescription automatically generated">
            <a:extLst>
              <a:ext uri="{FF2B5EF4-FFF2-40B4-BE49-F238E27FC236}">
                <a16:creationId xmlns:a16="http://schemas.microsoft.com/office/drawing/2014/main" id="{645433AB-EAA9-90B8-A3B5-53878055C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9" y="1363801"/>
            <a:ext cx="2299674" cy="358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71599B1-9F4E-9C73-48B3-5FC35970B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52" y="1363801"/>
            <a:ext cx="6935299" cy="370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9DB120-4466-13F5-B3AB-9BFD45B49AB4}"/>
              </a:ext>
            </a:extLst>
          </p:cNvPr>
          <p:cNvCxnSpPr>
            <a:cxnSpLocks/>
          </p:cNvCxnSpPr>
          <p:nvPr/>
        </p:nvCxnSpPr>
        <p:spPr>
          <a:xfrm>
            <a:off x="3213100" y="3156970"/>
            <a:ext cx="1155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66F228-7B84-8F46-207E-29789D89A881}"/>
                  </a:ext>
                </a:extLst>
              </p14:cNvPr>
              <p14:cNvContentPartPr/>
              <p14:nvPr/>
            </p14:nvContentPartPr>
            <p14:xfrm>
              <a:off x="1847490" y="1961775"/>
              <a:ext cx="1044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66F228-7B84-8F46-207E-29789D89A8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7850" y="1782135"/>
                <a:ext cx="2840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DA9F29-90D5-3C2A-6BC3-21232A12642F}"/>
                  </a:ext>
                </a:extLst>
              </p14:cNvPr>
              <p14:cNvContentPartPr/>
              <p14:nvPr/>
            </p14:nvContentPartPr>
            <p14:xfrm>
              <a:off x="1923810" y="4775895"/>
              <a:ext cx="4284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DA9F29-90D5-3C2A-6BC3-21232A1264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0170" y="4667895"/>
                <a:ext cx="5360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4B16B570-5E64-D01D-A433-C26FDA60DD19}"/>
              </a:ext>
            </a:extLst>
          </p:cNvPr>
          <p:cNvSpPr/>
          <p:nvPr/>
        </p:nvSpPr>
        <p:spPr>
          <a:xfrm>
            <a:off x="1300413" y="1798489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A8E0AF-A63A-0535-4648-ADC9DD5994C3}"/>
              </a:ext>
            </a:extLst>
          </p:cNvPr>
          <p:cNvSpPr/>
          <p:nvPr/>
        </p:nvSpPr>
        <p:spPr>
          <a:xfrm>
            <a:off x="1376733" y="4623569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0CC2E-2A47-989C-0CEB-34AAE53873EA}"/>
              </a:ext>
            </a:extLst>
          </p:cNvPr>
          <p:cNvSpPr/>
          <p:nvPr/>
        </p:nvSpPr>
        <p:spPr>
          <a:xfrm>
            <a:off x="6665833" y="1817603"/>
            <a:ext cx="2597910" cy="2805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09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17" descr="Graphical user interface, text, applicationDescription automatically generated">
            <a:extLst>
              <a:ext uri="{FF2B5EF4-FFF2-40B4-BE49-F238E27FC236}">
                <a16:creationId xmlns:a16="http://schemas.microsoft.com/office/drawing/2014/main" id="{B18E80FC-E9D1-85FC-4A03-B7E47911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3"/>
          <a:stretch>
            <a:fillRect/>
          </a:stretch>
        </p:blipFill>
        <p:spPr bwMode="auto">
          <a:xfrm>
            <a:off x="1312703" y="1301211"/>
            <a:ext cx="4064366" cy="453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19" descr="Graphical user interface, text, applicationDescription automatically generated">
            <a:extLst>
              <a:ext uri="{FF2B5EF4-FFF2-40B4-BE49-F238E27FC236}">
                <a16:creationId xmlns:a16="http://schemas.microsoft.com/office/drawing/2014/main" id="{914D0DF9-5FBE-5F4B-DA8C-2BADC735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136" y="1301211"/>
            <a:ext cx="4064367" cy="448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EA9557-6596-4741-ED5B-2D9C6DE9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99867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Link data to Power BI Desktop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858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22" descr="Graphical user interface, applicationDescription automatically generated">
            <a:extLst>
              <a:ext uri="{FF2B5EF4-FFF2-40B4-BE49-F238E27FC236}">
                <a16:creationId xmlns:a16="http://schemas.microsoft.com/office/drawing/2014/main" id="{CFFAC79B-A9DC-FE67-E6D4-E3006D85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8" y="1633525"/>
            <a:ext cx="3252888" cy="359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21">
            <a:extLst>
              <a:ext uri="{FF2B5EF4-FFF2-40B4-BE49-F238E27FC236}">
                <a16:creationId xmlns:a16="http://schemas.microsoft.com/office/drawing/2014/main" id="{6BFC36EE-FFCD-1501-67F3-326824C0F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56"/>
          <a:stretch>
            <a:fillRect/>
          </a:stretch>
        </p:blipFill>
        <p:spPr bwMode="auto">
          <a:xfrm>
            <a:off x="455249" y="2350294"/>
            <a:ext cx="4032463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223" descr="Graphical user interface, applicationDescription automatically generated">
            <a:extLst>
              <a:ext uri="{FF2B5EF4-FFF2-40B4-BE49-F238E27FC236}">
                <a16:creationId xmlns:a16="http://schemas.microsoft.com/office/drawing/2014/main" id="{69CA0FBD-439E-787A-73A5-C47350BC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2" y="1633525"/>
            <a:ext cx="3265975" cy="359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9062136-862A-22B0-4FB8-B09E14DB7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99867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Link data to Power BI Desktop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0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26" descr="Graphical user interface, applicationDescription automatically generated">
            <a:extLst>
              <a:ext uri="{FF2B5EF4-FFF2-40B4-BE49-F238E27FC236}">
                <a16:creationId xmlns:a16="http://schemas.microsoft.com/office/drawing/2014/main" id="{BEDBC804-FCB1-FF6D-31D0-F0B8015B0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92" y="1110148"/>
            <a:ext cx="4454416" cy="125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259298D-093F-FF46-6AA2-516169D3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99867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Link data to Power BI Desktop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227">
            <a:extLst>
              <a:ext uri="{FF2B5EF4-FFF2-40B4-BE49-F238E27FC236}">
                <a16:creationId xmlns:a16="http://schemas.microsoft.com/office/drawing/2014/main" id="{A3A6519B-9984-4DF4-779D-AFAD3F187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980" y="2684948"/>
            <a:ext cx="5106040" cy="344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282D0E-3071-C569-9E1C-417164C26F11}"/>
              </a:ext>
            </a:extLst>
          </p:cNvPr>
          <p:cNvSpPr/>
          <p:nvPr/>
        </p:nvSpPr>
        <p:spPr>
          <a:xfrm>
            <a:off x="4031490" y="2043858"/>
            <a:ext cx="627594" cy="3074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22814D-FC19-B880-2EB3-ACC245A1B7B7}"/>
              </a:ext>
            </a:extLst>
          </p:cNvPr>
          <p:cNvSpPr/>
          <p:nvPr/>
        </p:nvSpPr>
        <p:spPr>
          <a:xfrm>
            <a:off x="3487792" y="2043858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A50BC8-84DE-57AA-8C2F-A3587310C28D}"/>
              </a:ext>
            </a:extLst>
          </p:cNvPr>
          <p:cNvSpPr/>
          <p:nvPr/>
        </p:nvSpPr>
        <p:spPr>
          <a:xfrm>
            <a:off x="5468407" y="1769060"/>
            <a:ext cx="627593" cy="3074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88DAA9-9CBF-95D4-8A7E-5E6C1A910CF6}"/>
              </a:ext>
            </a:extLst>
          </p:cNvPr>
          <p:cNvSpPr/>
          <p:nvPr/>
        </p:nvSpPr>
        <p:spPr>
          <a:xfrm>
            <a:off x="6258699" y="1749945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D82F01-111A-DC53-FA69-3616B0028E94}"/>
              </a:ext>
            </a:extLst>
          </p:cNvPr>
          <p:cNvSpPr/>
          <p:nvPr/>
        </p:nvSpPr>
        <p:spPr>
          <a:xfrm>
            <a:off x="7210118" y="3796769"/>
            <a:ext cx="1069546" cy="1254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97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238">
            <a:extLst>
              <a:ext uri="{FF2B5EF4-FFF2-40B4-BE49-F238E27FC236}">
                <a16:creationId xmlns:a16="http://schemas.microsoft.com/office/drawing/2014/main" id="{29B25217-63EF-B760-445C-39AD37581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436" y="1369392"/>
            <a:ext cx="5175128" cy="411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EFB95A-2AAE-29AC-7E0A-7CC2B936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99867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Link data to Power BI Desktop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6048F6-7566-5D51-8B55-D056370E2C2D}"/>
                  </a:ext>
                </a:extLst>
              </p14:cNvPr>
              <p14:cNvContentPartPr/>
              <p14:nvPr/>
            </p14:nvContentPartPr>
            <p14:xfrm>
              <a:off x="3743250" y="2327895"/>
              <a:ext cx="78984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6048F6-7566-5D51-8B55-D056370E2C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9610" y="2220255"/>
                <a:ext cx="897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225FE7-063D-ABF3-9682-C749E23013F1}"/>
                  </a:ext>
                </a:extLst>
              </p14:cNvPr>
              <p14:cNvContentPartPr/>
              <p14:nvPr/>
            </p14:nvContentPartPr>
            <p14:xfrm>
              <a:off x="7095930" y="5280615"/>
              <a:ext cx="36108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225FE7-063D-ABF3-9682-C749E23013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2290" y="5172975"/>
                <a:ext cx="4687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2064124-5C21-1372-8A04-2DCB0DEA3D47}"/>
              </a:ext>
            </a:extLst>
          </p:cNvPr>
          <p:cNvSpPr/>
          <p:nvPr/>
        </p:nvSpPr>
        <p:spPr>
          <a:xfrm>
            <a:off x="3155550" y="2164609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B2F5C0-747A-20E3-03BC-A08C8E5B8D74}"/>
              </a:ext>
            </a:extLst>
          </p:cNvPr>
          <p:cNvSpPr/>
          <p:nvPr/>
        </p:nvSpPr>
        <p:spPr>
          <a:xfrm>
            <a:off x="6538487" y="5117329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17269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EF30-E56F-4A17-ADB1-4A0ACBDE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Example linking data from Web</a:t>
            </a:r>
          </a:p>
        </p:txBody>
      </p:sp>
      <p:pic>
        <p:nvPicPr>
          <p:cNvPr id="8194" name="Picture 284" descr="Graphical user interface, applicationDescription automatically generated">
            <a:extLst>
              <a:ext uri="{FF2B5EF4-FFF2-40B4-BE49-F238E27FC236}">
                <a16:creationId xmlns:a16="http://schemas.microsoft.com/office/drawing/2014/main" id="{2C337320-BBD8-756F-0665-D6088B000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r="2188" b="1108"/>
          <a:stretch>
            <a:fillRect/>
          </a:stretch>
        </p:blipFill>
        <p:spPr bwMode="auto">
          <a:xfrm>
            <a:off x="2360249" y="1246793"/>
            <a:ext cx="1736966" cy="436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285" descr="Graphical user interface, applicationDescription automatically generated">
            <a:extLst>
              <a:ext uri="{FF2B5EF4-FFF2-40B4-BE49-F238E27FC236}">
                <a16:creationId xmlns:a16="http://schemas.microsoft.com/office/drawing/2014/main" id="{5F2379F5-F66C-C8A0-0A02-7A4E23C39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7648" r="8427" b="15729"/>
          <a:stretch>
            <a:fillRect/>
          </a:stretch>
        </p:blipFill>
        <p:spPr bwMode="auto">
          <a:xfrm>
            <a:off x="5061644" y="2545043"/>
            <a:ext cx="5659651" cy="176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98C329-461E-0D0F-F88C-C90ACB68FF17}"/>
                  </a:ext>
                </a:extLst>
              </p14:cNvPr>
              <p14:cNvContentPartPr/>
              <p14:nvPr/>
            </p14:nvContentPartPr>
            <p14:xfrm>
              <a:off x="2400090" y="4251780"/>
              <a:ext cx="10584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98C329-461E-0D0F-F88C-C90ACB68FF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6450" y="4144140"/>
                <a:ext cx="1166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5D11C0-D908-CC70-1DDA-2A4A3E6C543A}"/>
                  </a:ext>
                </a:extLst>
              </p14:cNvPr>
              <p14:cNvContentPartPr/>
              <p14:nvPr/>
            </p14:nvContentPartPr>
            <p14:xfrm>
              <a:off x="9381930" y="4004460"/>
              <a:ext cx="6357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5D11C0-D908-CC70-1DDA-2A4A3E6C54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28290" y="3896460"/>
                <a:ext cx="743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ED7273-D87D-98F2-843A-C13BC3677F56}"/>
                  </a:ext>
                </a:extLst>
              </p14:cNvPr>
              <p14:cNvContentPartPr/>
              <p14:nvPr/>
            </p14:nvContentPartPr>
            <p14:xfrm>
              <a:off x="5238690" y="3490020"/>
              <a:ext cx="33537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ED7273-D87D-98F2-843A-C13BC3677F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5050" y="3382020"/>
                <a:ext cx="346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48481A-7E01-DE57-8725-143BE3D05146}"/>
                  </a:ext>
                </a:extLst>
              </p14:cNvPr>
              <p14:cNvContentPartPr/>
              <p14:nvPr/>
            </p14:nvContentPartPr>
            <p14:xfrm>
              <a:off x="5248050" y="3090060"/>
              <a:ext cx="41832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48481A-7E01-DE57-8725-143BE3D051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94410" y="2982060"/>
                <a:ext cx="525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3015E323-6F88-95B7-B9D9-EDBCA89C630D}"/>
              </a:ext>
            </a:extLst>
          </p:cNvPr>
          <p:cNvSpPr/>
          <p:nvPr/>
        </p:nvSpPr>
        <p:spPr>
          <a:xfrm>
            <a:off x="1662598" y="1359184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ABCBB-CBF1-6047-59B4-A496A101D5D9}"/>
              </a:ext>
            </a:extLst>
          </p:cNvPr>
          <p:cNvSpPr/>
          <p:nvPr/>
        </p:nvSpPr>
        <p:spPr>
          <a:xfrm>
            <a:off x="2345735" y="4063343"/>
            <a:ext cx="1248229" cy="363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1F9D3-E153-F588-D04B-5F1C073ECE17}"/>
              </a:ext>
            </a:extLst>
          </p:cNvPr>
          <p:cNvSpPr/>
          <p:nvPr/>
        </p:nvSpPr>
        <p:spPr>
          <a:xfrm>
            <a:off x="2276148" y="1172599"/>
            <a:ext cx="496082" cy="699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4A2D8F-6073-2F25-C4D2-5800C33522B1}"/>
              </a:ext>
            </a:extLst>
          </p:cNvPr>
          <p:cNvSpPr/>
          <p:nvPr/>
        </p:nvSpPr>
        <p:spPr>
          <a:xfrm>
            <a:off x="5433980" y="1940913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A31055-9CDD-775E-2F3A-8043E0ADA0FF}"/>
              </a:ext>
            </a:extLst>
          </p:cNvPr>
          <p:cNvSpPr/>
          <p:nvPr/>
        </p:nvSpPr>
        <p:spPr>
          <a:xfrm>
            <a:off x="5061644" y="2409372"/>
            <a:ext cx="5824070" cy="19035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8C05B-0D55-A273-313A-25B7EEA88D71}"/>
              </a:ext>
            </a:extLst>
          </p:cNvPr>
          <p:cNvCxnSpPr/>
          <p:nvPr/>
        </p:nvCxnSpPr>
        <p:spPr>
          <a:xfrm flipH="1">
            <a:off x="8733692" y="3490020"/>
            <a:ext cx="3985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50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6423-1E54-3DD0-C00B-5F9728FC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Example linking data from Web</a:t>
            </a:r>
            <a:endParaRPr lang="en-US" dirty="0"/>
          </a:p>
        </p:txBody>
      </p:sp>
      <p:pic>
        <p:nvPicPr>
          <p:cNvPr id="9218" name="Picture 286" descr="Graphical user interface, text, application, WordDescription automatically generated">
            <a:extLst>
              <a:ext uri="{FF2B5EF4-FFF2-40B4-BE49-F238E27FC236}">
                <a16:creationId xmlns:a16="http://schemas.microsoft.com/office/drawing/2014/main" id="{0FDBDC41-DE4E-E12F-94BA-B1E0C0900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72" y="1443157"/>
            <a:ext cx="4957305" cy="198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287" descr="Graphical user interface, applicationDescription automatically generated">
            <a:extLst>
              <a:ext uri="{FF2B5EF4-FFF2-40B4-BE49-F238E27FC236}">
                <a16:creationId xmlns:a16="http://schemas.microsoft.com/office/drawing/2014/main" id="{AD9E8635-221D-064E-6B6F-DFBC61863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71" y="3919274"/>
            <a:ext cx="4957305" cy="197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5" descr="Graphical user interface, tableDescription automatically generated">
            <a:extLst>
              <a:ext uri="{FF2B5EF4-FFF2-40B4-BE49-F238E27FC236}">
                <a16:creationId xmlns:a16="http://schemas.microsoft.com/office/drawing/2014/main" id="{2D8D81D0-887D-3B00-7663-4A2D8C617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86" y="1391260"/>
            <a:ext cx="5238238" cy="413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27D8CF-7447-A3DA-AE4D-DAEF3480ABC8}"/>
                  </a:ext>
                </a:extLst>
              </p14:cNvPr>
              <p14:cNvContentPartPr/>
              <p14:nvPr/>
            </p14:nvContentPartPr>
            <p14:xfrm>
              <a:off x="10791690" y="5337900"/>
              <a:ext cx="61272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27D8CF-7447-A3DA-AE4D-DAEF3480AB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38050" y="5229900"/>
                <a:ext cx="7203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E6CEB7D-68F4-CED8-3C78-9DCE76007043}"/>
              </a:ext>
            </a:extLst>
          </p:cNvPr>
          <p:cNvSpPr/>
          <p:nvPr/>
        </p:nvSpPr>
        <p:spPr>
          <a:xfrm>
            <a:off x="4023647" y="2938726"/>
            <a:ext cx="630415" cy="363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CA2CD-C6F8-3A18-F5EA-E067F198F4D6}"/>
              </a:ext>
            </a:extLst>
          </p:cNvPr>
          <p:cNvSpPr/>
          <p:nvPr/>
        </p:nvSpPr>
        <p:spPr>
          <a:xfrm>
            <a:off x="6825462" y="1707802"/>
            <a:ext cx="1955123" cy="17211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4000E-93C0-81B7-5F73-C8450E4BBE5A}"/>
              </a:ext>
            </a:extLst>
          </p:cNvPr>
          <p:cNvSpPr/>
          <p:nvPr/>
        </p:nvSpPr>
        <p:spPr>
          <a:xfrm>
            <a:off x="10725022" y="5155975"/>
            <a:ext cx="679388" cy="363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BA45A1-9E46-8506-3F6B-885E2DC9044F}"/>
              </a:ext>
            </a:extLst>
          </p:cNvPr>
          <p:cNvSpPr/>
          <p:nvPr/>
        </p:nvSpPr>
        <p:spPr>
          <a:xfrm>
            <a:off x="4719743" y="2568400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7E4E85-6FD7-910A-21FB-9F08A921EEEA}"/>
              </a:ext>
            </a:extLst>
          </p:cNvPr>
          <p:cNvSpPr/>
          <p:nvPr/>
        </p:nvSpPr>
        <p:spPr>
          <a:xfrm>
            <a:off x="7757910" y="1279871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9615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Agenda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155" y="962374"/>
            <a:ext cx="84993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What’s Power BI Desktop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Component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of Power BI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Link data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to Power BI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Transform data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 Power BI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How to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create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and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manage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relationship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 Power BI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Create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Public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How to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export data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 Power BI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7015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2B04-9C4D-AA8F-F2CB-9C442D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Example linking data from Web</a:t>
            </a:r>
            <a:endParaRPr lang="en-US" dirty="0"/>
          </a:p>
        </p:txBody>
      </p:sp>
      <p:pic>
        <p:nvPicPr>
          <p:cNvPr id="10242" name="Picture 6" descr="Graphical user interface, application, table, ExcelDescription automatically generated">
            <a:extLst>
              <a:ext uri="{FF2B5EF4-FFF2-40B4-BE49-F238E27FC236}">
                <a16:creationId xmlns:a16="http://schemas.microsoft.com/office/drawing/2014/main" id="{13A65D3A-062E-6A38-34E6-750E0321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1433390"/>
            <a:ext cx="6804415" cy="399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7" descr="Graphical user interface, text, applicationDescription automatically generated">
            <a:extLst>
              <a:ext uri="{FF2B5EF4-FFF2-40B4-BE49-F238E27FC236}">
                <a16:creationId xmlns:a16="http://schemas.microsoft.com/office/drawing/2014/main" id="{762EE11E-3788-1C95-FE22-37F38862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78"/>
          <a:stretch>
            <a:fillRect/>
          </a:stretch>
        </p:blipFill>
        <p:spPr bwMode="auto">
          <a:xfrm>
            <a:off x="8328148" y="2721341"/>
            <a:ext cx="3013760" cy="141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9C9649-3A48-A403-F0A7-EF902EABEA0A}"/>
                  </a:ext>
                </a:extLst>
              </p14:cNvPr>
              <p14:cNvContentPartPr/>
              <p14:nvPr/>
            </p14:nvContentPartPr>
            <p14:xfrm>
              <a:off x="1342770" y="2137500"/>
              <a:ext cx="651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9C9649-3A48-A403-F0A7-EF902EABEA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9130" y="2029500"/>
                <a:ext cx="172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B99F44-6A22-96A3-585E-FB3915E1EB37}"/>
                  </a:ext>
                </a:extLst>
              </p14:cNvPr>
              <p14:cNvContentPartPr/>
              <p14:nvPr/>
            </p14:nvContentPartPr>
            <p14:xfrm>
              <a:off x="8362770" y="2908980"/>
              <a:ext cx="40068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B99F44-6A22-96A3-585E-FB3915E1EB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9130" y="2800980"/>
                <a:ext cx="508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9A8B73-5FA9-6409-25A5-669A5AC3EA84}"/>
                  </a:ext>
                </a:extLst>
              </p14:cNvPr>
              <p14:cNvContentPartPr/>
              <p14:nvPr/>
            </p14:nvContentPartPr>
            <p14:xfrm>
              <a:off x="8400930" y="3461220"/>
              <a:ext cx="287568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9A8B73-5FA9-6409-25A5-669A5AC3EA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47290" y="3353580"/>
                <a:ext cx="29833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CB3B85A-A495-F3BB-8318-62269950E8E9}"/>
              </a:ext>
            </a:extLst>
          </p:cNvPr>
          <p:cNvSpPr/>
          <p:nvPr/>
        </p:nvSpPr>
        <p:spPr>
          <a:xfrm>
            <a:off x="1163216" y="1910863"/>
            <a:ext cx="4932784" cy="597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7BC9FF-0EDF-F81E-D3F9-73CD1766C944}"/>
              </a:ext>
            </a:extLst>
          </p:cNvPr>
          <p:cNvSpPr/>
          <p:nvPr/>
        </p:nvSpPr>
        <p:spPr>
          <a:xfrm>
            <a:off x="8279123" y="3238080"/>
            <a:ext cx="3121400" cy="4023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617452-FFCA-75DB-A8F1-0821A5E168D8}"/>
              </a:ext>
            </a:extLst>
          </p:cNvPr>
          <p:cNvSpPr/>
          <p:nvPr/>
        </p:nvSpPr>
        <p:spPr>
          <a:xfrm>
            <a:off x="9558524" y="2209800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3124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2561-9380-1F3C-7254-8242E14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Example linking data from Web</a:t>
            </a:r>
            <a:endParaRPr lang="en-US" dirty="0"/>
          </a:p>
        </p:txBody>
      </p:sp>
      <p:pic>
        <p:nvPicPr>
          <p:cNvPr id="11266" name="Picture 9" descr="Graphical user interface, application, table, ExcelDescription automatically generated">
            <a:extLst>
              <a:ext uri="{FF2B5EF4-FFF2-40B4-BE49-F238E27FC236}">
                <a16:creationId xmlns:a16="http://schemas.microsoft.com/office/drawing/2014/main" id="{9B00863E-2DC9-A8DB-9A0A-CA301BB5B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13" y="1198929"/>
            <a:ext cx="8459299" cy="494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EA9F8B-395A-BD9D-713F-F3D2E932885F}"/>
              </a:ext>
            </a:extLst>
          </p:cNvPr>
          <p:cNvSpPr/>
          <p:nvPr/>
        </p:nvSpPr>
        <p:spPr>
          <a:xfrm>
            <a:off x="2919044" y="1395047"/>
            <a:ext cx="372758" cy="597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81" descr="Graphical user interface, application, WordDescription automatically generated">
            <a:extLst>
              <a:ext uri="{FF2B5EF4-FFF2-40B4-BE49-F238E27FC236}">
                <a16:creationId xmlns:a16="http://schemas.microsoft.com/office/drawing/2014/main" id="{697252AE-07BF-9B62-EB80-F647C2AF6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62" b="51818"/>
          <a:stretch/>
        </p:blipFill>
        <p:spPr bwMode="auto">
          <a:xfrm>
            <a:off x="552521" y="2796668"/>
            <a:ext cx="2013295" cy="1436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BC43EE-F3FD-060E-08D3-5C4C0D2457AA}"/>
              </a:ext>
            </a:extLst>
          </p:cNvPr>
          <p:cNvCxnSpPr/>
          <p:nvPr/>
        </p:nvCxnSpPr>
        <p:spPr>
          <a:xfrm flipH="1">
            <a:off x="1652954" y="1992922"/>
            <a:ext cx="1066800" cy="527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F3527E1-95BE-F2EC-149B-158543DA8CB4}"/>
              </a:ext>
            </a:extLst>
          </p:cNvPr>
          <p:cNvSpPr/>
          <p:nvPr/>
        </p:nvSpPr>
        <p:spPr>
          <a:xfrm>
            <a:off x="1077756" y="2093406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01459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86" y="484308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cs typeface="TH Sarabun New" panose="020B0500040200020003" pitchFamily="34" charset="-34"/>
              </a:rPr>
              <a:t>Transform data in Power BI Desktop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C6DD-A130-419C-BFF9-D9DD5EE9B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10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341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74E-32B3-CFD0-112D-C94B1ED4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Transform data in Power BI Desktop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39" descr="Graphical user interface, applicationDescription automatically generated">
            <a:extLst>
              <a:ext uri="{FF2B5EF4-FFF2-40B4-BE49-F238E27FC236}">
                <a16:creationId xmlns:a16="http://schemas.microsoft.com/office/drawing/2014/main" id="{63C1FC8C-D07F-016D-202C-F5711CC0B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1090415"/>
            <a:ext cx="5869351" cy="1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246" descr="TableDescription automatically generated">
            <a:extLst>
              <a:ext uri="{FF2B5EF4-FFF2-40B4-BE49-F238E27FC236}">
                <a16:creationId xmlns:a16="http://schemas.microsoft.com/office/drawing/2014/main" id="{E0BBC03C-2DA2-CB28-D486-61BD5356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9" y="3060700"/>
            <a:ext cx="5872456" cy="34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267" descr="Graphical user interfaceDescription automatically generated">
            <a:extLst>
              <a:ext uri="{FF2B5EF4-FFF2-40B4-BE49-F238E27FC236}">
                <a16:creationId xmlns:a16="http://schemas.microsoft.com/office/drawing/2014/main" id="{D72F760F-00F5-21D9-E00E-5D8CE6575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811" y="1183696"/>
            <a:ext cx="4233006" cy="449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F5B8D8-8524-E392-563B-6BB3FDAB4EFB}"/>
                  </a:ext>
                </a:extLst>
              </p14:cNvPr>
              <p14:cNvContentPartPr/>
              <p14:nvPr/>
            </p14:nvContentPartPr>
            <p14:xfrm>
              <a:off x="5076690" y="1885860"/>
              <a:ext cx="488160" cy="1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F5B8D8-8524-E392-563B-6BB3FDAB4E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7050" y="1706220"/>
                <a:ext cx="66780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610991-C2DF-425F-4619-D8953E9DC792}"/>
                  </a:ext>
                </a:extLst>
              </p14:cNvPr>
              <p14:cNvContentPartPr/>
              <p14:nvPr/>
            </p14:nvContentPartPr>
            <p14:xfrm>
              <a:off x="5095770" y="2246220"/>
              <a:ext cx="4561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610991-C2DF-425F-4619-D8953E9DC7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6130" y="2066580"/>
                <a:ext cx="6357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CE857C0-ED33-3BDB-8E24-F905E81E72D3}"/>
                  </a:ext>
                </a:extLst>
              </p14:cNvPr>
              <p14:cNvContentPartPr/>
              <p14:nvPr/>
            </p14:nvContentPartPr>
            <p14:xfrm>
              <a:off x="1391010" y="3087900"/>
              <a:ext cx="47592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CE857C0-ED33-3BDB-8E24-F905E81E72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5370" y="3015900"/>
                <a:ext cx="547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3C191E-D7D5-F6E6-DE70-AFF9DEDFE370}"/>
                  </a:ext>
                </a:extLst>
              </p14:cNvPr>
              <p14:cNvContentPartPr/>
              <p14:nvPr/>
            </p14:nvContentPartPr>
            <p14:xfrm>
              <a:off x="7543410" y="3042180"/>
              <a:ext cx="20379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3C191E-D7D5-F6E6-DE70-AFF9DEDFE3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89770" y="2934540"/>
                <a:ext cx="21456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F8CF4C0-5856-E87B-93D7-F420107114EB}"/>
              </a:ext>
            </a:extLst>
          </p:cNvPr>
          <p:cNvSpPr/>
          <p:nvPr/>
        </p:nvSpPr>
        <p:spPr>
          <a:xfrm>
            <a:off x="4939770" y="1324852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117604-C605-DAFE-495A-C84210277534}"/>
              </a:ext>
            </a:extLst>
          </p:cNvPr>
          <p:cNvCxnSpPr>
            <a:cxnSpLocks/>
          </p:cNvCxnSpPr>
          <p:nvPr/>
        </p:nvCxnSpPr>
        <p:spPr>
          <a:xfrm flipH="1">
            <a:off x="3733800" y="2341000"/>
            <a:ext cx="1090385" cy="586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19AF563-DCF4-769A-9EEB-229C14F4A426}"/>
              </a:ext>
            </a:extLst>
          </p:cNvPr>
          <p:cNvSpPr/>
          <p:nvPr/>
        </p:nvSpPr>
        <p:spPr>
          <a:xfrm>
            <a:off x="3068911" y="2836234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FE3D72-0805-37D6-F35E-DF246DCC4189}"/>
              </a:ext>
            </a:extLst>
          </p:cNvPr>
          <p:cNvSpPr/>
          <p:nvPr/>
        </p:nvSpPr>
        <p:spPr>
          <a:xfrm>
            <a:off x="8022283" y="927129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898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E476-FEC5-83B0-C282-A0B71D6F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Transform data in Power BI Desktop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70" name="Picture 280" descr="Graphical user interface, applicationDescription automatically generated">
            <a:extLst>
              <a:ext uri="{FF2B5EF4-FFF2-40B4-BE49-F238E27FC236}">
                <a16:creationId xmlns:a16="http://schemas.microsoft.com/office/drawing/2014/main" id="{4E95E83A-E2F1-C784-2877-D30DFDD53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261" y="1330691"/>
            <a:ext cx="3317811" cy="419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281" descr="Graphical user interface, application, WordDescription automatically generated">
            <a:extLst>
              <a:ext uri="{FF2B5EF4-FFF2-40B4-BE49-F238E27FC236}">
                <a16:creationId xmlns:a16="http://schemas.microsoft.com/office/drawing/2014/main" id="{13BB23AD-E93D-2070-895C-85FF6792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75" y="1325248"/>
            <a:ext cx="2810364" cy="298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04EE3D-5425-BD88-F375-D0A50778BFCB}"/>
              </a:ext>
            </a:extLst>
          </p:cNvPr>
          <p:cNvSpPr/>
          <p:nvPr/>
        </p:nvSpPr>
        <p:spPr>
          <a:xfrm>
            <a:off x="1469202" y="1442863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801A1A-C319-68C9-DAF7-6CC1D9894CF1}"/>
              </a:ext>
            </a:extLst>
          </p:cNvPr>
          <p:cNvSpPr/>
          <p:nvPr/>
        </p:nvSpPr>
        <p:spPr>
          <a:xfrm>
            <a:off x="6824930" y="1442863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D3951C-6DCC-516A-00CE-BF330F97908B}"/>
              </a:ext>
            </a:extLst>
          </p:cNvPr>
          <p:cNvSpPr/>
          <p:nvPr/>
        </p:nvSpPr>
        <p:spPr>
          <a:xfrm>
            <a:off x="7332374" y="1270096"/>
            <a:ext cx="998826" cy="15178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1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86" y="4843081"/>
            <a:ext cx="11439414" cy="89743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cs typeface="TH Sarabun New" panose="020B0500040200020003" pitchFamily="34" charset="-34"/>
              </a:rPr>
              <a:t>Create &amp; Manage relationship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C6DD-A130-419C-BFF9-D9DD5EE9B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10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028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654F-68EC-0602-4502-E1072EF1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&amp; Manage relationship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10" descr="Graphical user interface, application, WordDescription automatically generated">
            <a:extLst>
              <a:ext uri="{FF2B5EF4-FFF2-40B4-BE49-F238E27FC236}">
                <a16:creationId xmlns:a16="http://schemas.microsoft.com/office/drawing/2014/main" id="{B7B2AD5F-DC77-BAE4-1CC4-DE191B32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017" y="1998801"/>
            <a:ext cx="6099966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13" descr="Graphical user interface, text, applicationDescription automatically generated">
            <a:extLst>
              <a:ext uri="{FF2B5EF4-FFF2-40B4-BE49-F238E27FC236}">
                <a16:creationId xmlns:a16="http://schemas.microsoft.com/office/drawing/2014/main" id="{505D37F3-48E8-64A5-53D2-612561778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00" y="3429000"/>
            <a:ext cx="4261400" cy="30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21181A-C81F-1A9B-8200-F652A0E20D80}"/>
              </a:ext>
            </a:extLst>
          </p:cNvPr>
          <p:cNvSpPr txBox="1"/>
          <p:nvPr/>
        </p:nvSpPr>
        <p:spPr>
          <a:xfrm>
            <a:off x="838200" y="1257300"/>
            <a:ext cx="803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TH Sarabun New" panose="020B0500040200020003"/>
                <a:ea typeface="MS Gothic" panose="020B0609070205080204" pitchFamily="49" charset="-128"/>
                <a:cs typeface="+mj-cs"/>
              </a:rPr>
              <a:t>สร้างความสัมพันธ์โดยใช้การตรวจหาอัตโนมัติ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F834DD-3DD1-27A3-15D5-6E179B06CC6E}"/>
                  </a:ext>
                </a:extLst>
              </p14:cNvPr>
              <p14:cNvContentPartPr/>
              <p14:nvPr/>
            </p14:nvContentPartPr>
            <p14:xfrm>
              <a:off x="4848090" y="2156580"/>
              <a:ext cx="6375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F834DD-3DD1-27A3-15D5-6E179B06CC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4450" y="2048580"/>
                <a:ext cx="745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94B3DF-9030-D022-3EC2-31D71FCD8549}"/>
                  </a:ext>
                </a:extLst>
              </p14:cNvPr>
              <p14:cNvContentPartPr/>
              <p14:nvPr/>
            </p14:nvContentPartPr>
            <p14:xfrm>
              <a:off x="3266970" y="2465460"/>
              <a:ext cx="3708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94B3DF-9030-D022-3EC2-31D71FCD85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77330" y="2285460"/>
                <a:ext cx="55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8E62A1-0077-EDBA-B2D6-5B622D648500}"/>
                  </a:ext>
                </a:extLst>
              </p14:cNvPr>
              <p14:cNvContentPartPr/>
              <p14:nvPr/>
            </p14:nvContentPartPr>
            <p14:xfrm>
              <a:off x="3276330" y="2751300"/>
              <a:ext cx="342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8E62A1-0077-EDBA-B2D6-5B622D6485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86690" y="2571300"/>
                <a:ext cx="522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DA2C6C-15AE-730E-A4B4-15BBBFAF5087}"/>
                  </a:ext>
                </a:extLst>
              </p14:cNvPr>
              <p14:cNvContentPartPr/>
              <p14:nvPr/>
            </p14:nvContentPartPr>
            <p14:xfrm>
              <a:off x="4133490" y="3585060"/>
              <a:ext cx="11901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DA2C6C-15AE-730E-A4B4-15BBBFAF50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9850" y="3477420"/>
                <a:ext cx="12978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D41DE30-CC79-C93A-07CE-55FCCC275E98}"/>
              </a:ext>
            </a:extLst>
          </p:cNvPr>
          <p:cNvSpPr/>
          <p:nvPr/>
        </p:nvSpPr>
        <p:spPr>
          <a:xfrm>
            <a:off x="1921817" y="2424729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B02D5-8C54-BFBF-550B-15689D56FE1D}"/>
              </a:ext>
            </a:extLst>
          </p:cNvPr>
          <p:cNvSpPr/>
          <p:nvPr/>
        </p:nvSpPr>
        <p:spPr>
          <a:xfrm>
            <a:off x="4729339" y="2006381"/>
            <a:ext cx="875061" cy="2769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335345-FE63-7B7D-B3B4-8D8D40DFA19B}"/>
              </a:ext>
            </a:extLst>
          </p:cNvPr>
          <p:cNvSpPr/>
          <p:nvPr/>
        </p:nvSpPr>
        <p:spPr>
          <a:xfrm>
            <a:off x="3044116" y="2214746"/>
            <a:ext cx="730715" cy="7746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77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31EDDC-DEC3-5F51-5690-B2A2E64D4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99867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&amp; Manage relationship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70" name="Picture 14">
            <a:extLst>
              <a:ext uri="{FF2B5EF4-FFF2-40B4-BE49-F238E27FC236}">
                <a16:creationId xmlns:a16="http://schemas.microsoft.com/office/drawing/2014/main" id="{AE26E213-079C-E134-38FC-8652D870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54" y="1869281"/>
            <a:ext cx="5704892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B41C6-4D1F-F2EC-FD95-C7316DA7762C}"/>
              </a:ext>
            </a:extLst>
          </p:cNvPr>
          <p:cNvSpPr txBox="1"/>
          <p:nvPr/>
        </p:nvSpPr>
        <p:spPr>
          <a:xfrm>
            <a:off x="838200" y="1257300"/>
            <a:ext cx="803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TH Sarabun New" panose="020B0500040200020003"/>
                <a:ea typeface="MS Gothic" panose="020B0609070205080204" pitchFamily="49" charset="-128"/>
                <a:cs typeface="+mj-cs"/>
              </a:rPr>
              <a:t>สร้างความสัมพันธ์โดยใช้การตรวจหาอัตโนมัติ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2B487C-E189-3D27-C0E5-7D1476708B77}"/>
                  </a:ext>
                </a:extLst>
              </p14:cNvPr>
              <p14:cNvContentPartPr/>
              <p14:nvPr/>
            </p14:nvContentPartPr>
            <p14:xfrm>
              <a:off x="4066890" y="5185260"/>
              <a:ext cx="50508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2B487C-E189-3D27-C0E5-7D1476708B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3250" y="5077620"/>
                <a:ext cx="6127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55423AE-8564-4C33-7DAB-C77CA5FED441}"/>
              </a:ext>
            </a:extLst>
          </p:cNvPr>
          <p:cNvSpPr/>
          <p:nvPr/>
        </p:nvSpPr>
        <p:spPr>
          <a:xfrm>
            <a:off x="4128930" y="4616040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0008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654F-68EC-0602-4502-E1072EF1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&amp; Manage relationship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1181A-C81F-1A9B-8200-F652A0E20D80}"/>
              </a:ext>
            </a:extLst>
          </p:cNvPr>
          <p:cNvSpPr txBox="1"/>
          <p:nvPr/>
        </p:nvSpPr>
        <p:spPr>
          <a:xfrm>
            <a:off x="838200" y="1257300"/>
            <a:ext cx="8039100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TH Sarabun New" panose="020B0500040200020003"/>
                <a:ea typeface="MS Gothic" panose="020B0609070205080204" pitchFamily="49" charset="-128"/>
                <a:cs typeface="+mj-cs"/>
              </a:rPr>
              <a:t>สร้างความสัมพันธ์ด้วยตัวตนเอง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+mj-cs"/>
            </a:endParaRPr>
          </a:p>
        </p:txBody>
      </p:sp>
      <p:pic>
        <p:nvPicPr>
          <p:cNvPr id="8194" name="Picture 12" descr="Graphical user interface, application, WordDescription automatically generated">
            <a:extLst>
              <a:ext uri="{FF2B5EF4-FFF2-40B4-BE49-F238E27FC236}">
                <a16:creationId xmlns:a16="http://schemas.microsoft.com/office/drawing/2014/main" id="{8CF44545-6908-25E6-1C91-0F4C424E5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11" y="1904619"/>
            <a:ext cx="5292978" cy="9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16" descr="Graphical user interface, text, applicationDescription automatically generated">
            <a:extLst>
              <a:ext uri="{FF2B5EF4-FFF2-40B4-BE49-F238E27FC236}">
                <a16:creationId xmlns:a16="http://schemas.microsoft.com/office/drawing/2014/main" id="{72E8CE48-3229-C21E-4EF6-676C9681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281" y="3429000"/>
            <a:ext cx="4135437" cy="290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BEFB58B-C4EB-150D-B820-CBCCBB3ABE12}"/>
                  </a:ext>
                </a:extLst>
              </p14:cNvPr>
              <p14:cNvContentPartPr/>
              <p14:nvPr/>
            </p14:nvContentPartPr>
            <p14:xfrm>
              <a:off x="3543090" y="2266740"/>
              <a:ext cx="4374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BEFB58B-C4EB-150D-B820-CBCCBB3ABE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9450" y="2159100"/>
                <a:ext cx="545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B85466-6950-1A1A-BBA0-21454B44D7C0}"/>
                  </a:ext>
                </a:extLst>
              </p14:cNvPr>
              <p14:cNvContentPartPr/>
              <p14:nvPr/>
            </p14:nvContentPartPr>
            <p14:xfrm>
              <a:off x="3543090" y="2613780"/>
              <a:ext cx="4280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B85466-6950-1A1A-BBA0-21454B44D7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9450" y="2505780"/>
                <a:ext cx="535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AFD06F-A8E8-34CF-1F8C-BF75A5AC94E0}"/>
                  </a:ext>
                </a:extLst>
              </p14:cNvPr>
              <p14:cNvContentPartPr/>
              <p14:nvPr/>
            </p14:nvContentPartPr>
            <p14:xfrm>
              <a:off x="3543090" y="2613780"/>
              <a:ext cx="3992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AFD06F-A8E8-34CF-1F8C-BF75A5AC94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9450" y="2505780"/>
                <a:ext cx="506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7B1757-002E-36B9-0332-BCCAE2F54E92}"/>
                  </a:ext>
                </a:extLst>
              </p14:cNvPr>
              <p14:cNvContentPartPr/>
              <p14:nvPr/>
            </p14:nvContentPartPr>
            <p14:xfrm>
              <a:off x="3552450" y="2276100"/>
              <a:ext cx="342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7B1757-002E-36B9-0332-BCCAE2F54E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98810" y="2168460"/>
                <a:ext cx="450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1CD6BD-523A-E7D1-F1E3-3A51F9EC9021}"/>
                  </a:ext>
                </a:extLst>
              </p14:cNvPr>
              <p14:cNvContentPartPr/>
              <p14:nvPr/>
            </p14:nvContentPartPr>
            <p14:xfrm>
              <a:off x="3552450" y="2461140"/>
              <a:ext cx="4377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1CD6BD-523A-E7D1-F1E3-3A51F9EC902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98810" y="2353500"/>
                <a:ext cx="545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A7F42F-E20D-91ED-31BF-BE498E1C8D8A}"/>
                  </a:ext>
                </a:extLst>
              </p14:cNvPr>
              <p14:cNvContentPartPr/>
              <p14:nvPr/>
            </p14:nvContentPartPr>
            <p14:xfrm>
              <a:off x="5066970" y="1990620"/>
              <a:ext cx="4186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A7F42F-E20D-91ED-31BF-BE498E1C8D8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13330" y="1882980"/>
                <a:ext cx="526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EDB304-04F7-E20C-70AE-D2A63358335C}"/>
                  </a:ext>
                </a:extLst>
              </p14:cNvPr>
              <p14:cNvContentPartPr/>
              <p14:nvPr/>
            </p14:nvContentPartPr>
            <p14:xfrm>
              <a:off x="4200450" y="5833260"/>
              <a:ext cx="2653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EDB304-04F7-E20C-70AE-D2A6335833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46810" y="5725260"/>
                <a:ext cx="372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2BC7D88-B767-FED0-60AB-29CAEF406FC3}"/>
              </a:ext>
            </a:extLst>
          </p:cNvPr>
          <p:cNvSpPr/>
          <p:nvPr/>
        </p:nvSpPr>
        <p:spPr>
          <a:xfrm>
            <a:off x="2617020" y="2297852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6FC94F-0CFC-2EC1-39AB-90D5A427AE1C}"/>
              </a:ext>
            </a:extLst>
          </p:cNvPr>
          <p:cNvSpPr/>
          <p:nvPr/>
        </p:nvSpPr>
        <p:spPr>
          <a:xfrm>
            <a:off x="4925639" y="1904619"/>
            <a:ext cx="730716" cy="237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90654A-A5D1-2978-BD87-5D3274AF0604}"/>
              </a:ext>
            </a:extLst>
          </p:cNvPr>
          <p:cNvSpPr/>
          <p:nvPr/>
        </p:nvSpPr>
        <p:spPr>
          <a:xfrm>
            <a:off x="3405972" y="2073819"/>
            <a:ext cx="730715" cy="7746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83C9A3-979B-C1AA-FC78-54CA5A5D48FB}"/>
              </a:ext>
            </a:extLst>
          </p:cNvPr>
          <p:cNvSpPr/>
          <p:nvPr/>
        </p:nvSpPr>
        <p:spPr>
          <a:xfrm>
            <a:off x="3489774" y="5669974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12F233-46FE-E72A-0B78-2D8B1FE8060F}"/>
              </a:ext>
            </a:extLst>
          </p:cNvPr>
          <p:cNvSpPr/>
          <p:nvPr/>
        </p:nvSpPr>
        <p:spPr>
          <a:xfrm>
            <a:off x="4076966" y="5669974"/>
            <a:ext cx="530203" cy="326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0FDB6-8A8B-A9B0-3E3C-1A6250825E6B}"/>
              </a:ext>
            </a:extLst>
          </p:cNvPr>
          <p:cNvSpPr txBox="1"/>
          <p:nvPr/>
        </p:nvSpPr>
        <p:spPr>
          <a:xfrm>
            <a:off x="816314" y="5308312"/>
            <a:ext cx="2726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</a:rPr>
              <a:t>คลิกปุ่ม </a:t>
            </a:r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</a:rPr>
              <a:t>New </a:t>
            </a:r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</a:rPr>
              <a:t>จะแสดงหน้าจอ </a:t>
            </a:r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</a:rPr>
              <a:t>Create relationship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55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1A8557-569E-80F7-9D79-CFA5804F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99867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&amp; Manage relationship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4334B-B8F7-7732-09DA-D173C52A85B4}"/>
              </a:ext>
            </a:extLst>
          </p:cNvPr>
          <p:cNvSpPr txBox="1"/>
          <p:nvPr/>
        </p:nvSpPr>
        <p:spPr>
          <a:xfrm>
            <a:off x="838200" y="1257300"/>
            <a:ext cx="8039100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>
                <a:effectLst/>
                <a:latin typeface="TH Sarabun New" panose="020B0500040200020003"/>
                <a:ea typeface="MS Gothic" panose="020B0609070205080204" pitchFamily="49" charset="-128"/>
                <a:cs typeface="+mj-cs"/>
              </a:rPr>
              <a:t>สร้างความสัมพันธ์ด้วยตัวตนเอง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+mj-cs"/>
            </a:endParaRPr>
          </a:p>
        </p:txBody>
      </p:sp>
      <p:pic>
        <p:nvPicPr>
          <p:cNvPr id="9218" name="Picture 17" descr="Graphical user interface, text, application, emailDescription automatically generated">
            <a:extLst>
              <a:ext uri="{FF2B5EF4-FFF2-40B4-BE49-F238E27FC236}">
                <a16:creationId xmlns:a16="http://schemas.microsoft.com/office/drawing/2014/main" id="{8F3B7D1D-F28A-7590-BB0E-69BC1A92B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840748"/>
            <a:ext cx="4114800" cy="349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19">
            <a:extLst>
              <a:ext uri="{FF2B5EF4-FFF2-40B4-BE49-F238E27FC236}">
                <a16:creationId xmlns:a16="http://schemas.microsoft.com/office/drawing/2014/main" id="{D32DA7C0-16C5-59E3-5D2A-713E5867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101" y="1704181"/>
            <a:ext cx="4420398" cy="377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C85C57-3BAA-F3E1-0082-6EAB2E12D031}"/>
                  </a:ext>
                </a:extLst>
              </p14:cNvPr>
              <p14:cNvContentPartPr/>
              <p14:nvPr/>
            </p14:nvContentPartPr>
            <p14:xfrm>
              <a:off x="1409370" y="2023020"/>
              <a:ext cx="118044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C85C57-3BAA-F3E1-0082-6EAB2E12D0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5730" y="1915380"/>
                <a:ext cx="1288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1219B0-EB3B-AB13-7E4C-B168508731DF}"/>
                  </a:ext>
                </a:extLst>
              </p14:cNvPr>
              <p14:cNvContentPartPr/>
              <p14:nvPr/>
            </p14:nvContentPartPr>
            <p14:xfrm>
              <a:off x="6876690" y="2470860"/>
              <a:ext cx="191412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1219B0-EB3B-AB13-7E4C-B168508731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23050" y="2362860"/>
                <a:ext cx="2021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17EBE-84A3-F1A1-DC94-CB688489B4A8}"/>
                  </a:ext>
                </a:extLst>
              </p14:cNvPr>
              <p14:cNvContentPartPr/>
              <p14:nvPr/>
            </p14:nvContentPartPr>
            <p14:xfrm>
              <a:off x="10286610" y="2642220"/>
              <a:ext cx="49464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17EBE-84A3-F1A1-DC94-CB688489B4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32970" y="2534580"/>
                <a:ext cx="602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7437DF-9613-DA3D-2080-248A46CACDE3}"/>
                  </a:ext>
                </a:extLst>
              </p14:cNvPr>
              <p14:cNvContentPartPr/>
              <p14:nvPr/>
            </p14:nvContentPartPr>
            <p14:xfrm>
              <a:off x="6886410" y="3680460"/>
              <a:ext cx="3898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7437DF-9613-DA3D-2080-248A46CACD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32770" y="3572460"/>
                <a:ext cx="497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FE7CC3-E7E2-8F61-C8CB-E86C217BDB55}"/>
                  </a:ext>
                </a:extLst>
              </p14:cNvPr>
              <p14:cNvContentPartPr/>
              <p14:nvPr/>
            </p14:nvContentPartPr>
            <p14:xfrm>
              <a:off x="6886410" y="3480300"/>
              <a:ext cx="1917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FE7CC3-E7E2-8F61-C8CB-E86C217BDB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32770" y="3372660"/>
                <a:ext cx="2025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A6E50CC-01D2-CE95-2557-4989079C92E2}"/>
              </a:ext>
            </a:extLst>
          </p:cNvPr>
          <p:cNvSpPr/>
          <p:nvPr/>
        </p:nvSpPr>
        <p:spPr>
          <a:xfrm>
            <a:off x="6096000" y="1840748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18628-F50A-61B7-55AA-83C745909FD7}"/>
              </a:ext>
            </a:extLst>
          </p:cNvPr>
          <p:cNvSpPr txBox="1"/>
          <p:nvPr/>
        </p:nvSpPr>
        <p:spPr>
          <a:xfrm>
            <a:off x="5857805" y="2303624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Table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1D971-78A5-5FC0-4BF7-CF29CAA8A54E}"/>
              </a:ext>
            </a:extLst>
          </p:cNvPr>
          <p:cNvSpPr/>
          <p:nvPr/>
        </p:nvSpPr>
        <p:spPr>
          <a:xfrm>
            <a:off x="6861226" y="3577434"/>
            <a:ext cx="415064" cy="2780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EC7D35-789C-43D7-170D-6F78FB15E75B}"/>
              </a:ext>
            </a:extLst>
          </p:cNvPr>
          <p:cNvSpPr/>
          <p:nvPr/>
        </p:nvSpPr>
        <p:spPr>
          <a:xfrm>
            <a:off x="10271145" y="2556711"/>
            <a:ext cx="494639" cy="237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B90F3-1593-1FD2-9025-4AFD6145FF44}"/>
              </a:ext>
            </a:extLst>
          </p:cNvPr>
          <p:cNvSpPr txBox="1"/>
          <p:nvPr/>
        </p:nvSpPr>
        <p:spPr>
          <a:xfrm>
            <a:off x="6527892" y="5673236"/>
            <a:ext cx="4714539" cy="355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เลือกตารางและเลือกคอลัมน์ที่ต้องการใช้ในการสร้างความสัมพันธ์ แล้วคลิก </a:t>
            </a:r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826F9-3C8F-8722-1F23-844D082CBDE0}"/>
              </a:ext>
            </a:extLst>
          </p:cNvPr>
          <p:cNvSpPr txBox="1"/>
          <p:nvPr/>
        </p:nvSpPr>
        <p:spPr>
          <a:xfrm>
            <a:off x="5882382" y="3323794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63689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415" y="495681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What’s Power BI Desktop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C6DD-A130-419C-BFF9-D9DD5EE9B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10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214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1A8557-569E-80F7-9D79-CFA5804F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99867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&amp; Manage relationship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4334B-B8F7-7732-09DA-D173C52A85B4}"/>
              </a:ext>
            </a:extLst>
          </p:cNvPr>
          <p:cNvSpPr txBox="1"/>
          <p:nvPr/>
        </p:nvSpPr>
        <p:spPr>
          <a:xfrm>
            <a:off x="838200" y="1257300"/>
            <a:ext cx="8039100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TH Sarabun New" panose="020B0500040200020003"/>
                <a:ea typeface="MS Gothic" panose="020B0609070205080204" pitchFamily="49" charset="-128"/>
                <a:cs typeface="+mj-cs"/>
              </a:rPr>
              <a:t>แก้ไขความสัมพันธ์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+mj-cs"/>
            </a:endParaRPr>
          </a:p>
        </p:txBody>
      </p:sp>
      <p:pic>
        <p:nvPicPr>
          <p:cNvPr id="10242" name="Picture 21" descr="Graphical user interface, application, WordDescription automatically generated">
            <a:extLst>
              <a:ext uri="{FF2B5EF4-FFF2-40B4-BE49-F238E27FC236}">
                <a16:creationId xmlns:a16="http://schemas.microsoft.com/office/drawing/2014/main" id="{975675B7-4130-BCB9-D90C-AEB423F5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1795463"/>
            <a:ext cx="5156200" cy="97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3">
            <a:extLst>
              <a:ext uri="{FF2B5EF4-FFF2-40B4-BE49-F238E27FC236}">
                <a16:creationId xmlns:a16="http://schemas.microsoft.com/office/drawing/2014/main" id="{0DE2AEAA-8C44-7005-0334-A37FC752F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56" y="3033176"/>
            <a:ext cx="4687487" cy="331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E68F53-BD5B-D567-97D1-C6C15E723E8B}"/>
                  </a:ext>
                </a:extLst>
              </p14:cNvPr>
              <p14:cNvContentPartPr/>
              <p14:nvPr/>
            </p14:nvContentPartPr>
            <p14:xfrm>
              <a:off x="3638490" y="2171340"/>
              <a:ext cx="38952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E68F53-BD5B-D567-97D1-C6C15E723E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4850" y="2063700"/>
                <a:ext cx="497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75FBB8-7561-5B33-FA4D-2C62F9C5BB60}"/>
                  </a:ext>
                </a:extLst>
              </p14:cNvPr>
              <p14:cNvContentPartPr/>
              <p14:nvPr/>
            </p14:nvContentPartPr>
            <p14:xfrm>
              <a:off x="3628770" y="2509020"/>
              <a:ext cx="41832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75FBB8-7561-5B33-FA4D-2C62F9C5BB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5130" y="2401020"/>
                <a:ext cx="525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D90DE4-3060-767E-346E-3B5684957FCE}"/>
                  </a:ext>
                </a:extLst>
              </p14:cNvPr>
              <p14:cNvContentPartPr/>
              <p14:nvPr/>
            </p14:nvContentPartPr>
            <p14:xfrm>
              <a:off x="3638490" y="2318220"/>
              <a:ext cx="3801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D90DE4-3060-767E-346E-3B5684957F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84850" y="2210580"/>
                <a:ext cx="487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CD2C47-6A71-2348-9C86-60B6AA646F42}"/>
                  </a:ext>
                </a:extLst>
              </p14:cNvPr>
              <p14:cNvContentPartPr/>
              <p14:nvPr/>
            </p14:nvContentPartPr>
            <p14:xfrm>
              <a:off x="5076690" y="1927980"/>
              <a:ext cx="49464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CD2C47-6A71-2348-9C86-60B6AA646F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3050" y="1819980"/>
                <a:ext cx="602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B0ABC9-F818-52FB-96E2-2CA1266C0B35}"/>
                  </a:ext>
                </a:extLst>
              </p14:cNvPr>
              <p14:cNvContentPartPr/>
              <p14:nvPr/>
            </p14:nvContentPartPr>
            <p14:xfrm>
              <a:off x="3933690" y="3213900"/>
              <a:ext cx="13334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B0ABC9-F818-52FB-96E2-2CA1266C0B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80050" y="3105900"/>
                <a:ext cx="144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09F1D6-FD9D-5B15-F022-56BF1BB17EE2}"/>
                  </a:ext>
                </a:extLst>
              </p14:cNvPr>
              <p14:cNvContentPartPr/>
              <p14:nvPr/>
            </p14:nvContentPartPr>
            <p14:xfrm>
              <a:off x="4971930" y="5737860"/>
              <a:ext cx="3420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09F1D6-FD9D-5B15-F022-56BF1BB17E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18290" y="5629860"/>
                <a:ext cx="4496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AFAC2E-D6A6-47DD-53CB-4D2DAE1EB508}"/>
              </a:ext>
            </a:extLst>
          </p:cNvPr>
          <p:cNvSpPr/>
          <p:nvPr/>
        </p:nvSpPr>
        <p:spPr>
          <a:xfrm>
            <a:off x="4953457" y="1784974"/>
            <a:ext cx="730716" cy="237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23F635-9B1B-E641-E8D8-AACDAE27DF5D}"/>
              </a:ext>
            </a:extLst>
          </p:cNvPr>
          <p:cNvSpPr/>
          <p:nvPr/>
        </p:nvSpPr>
        <p:spPr>
          <a:xfrm>
            <a:off x="3433790" y="1954174"/>
            <a:ext cx="730715" cy="7746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726F69-FF81-5880-AF06-7744FE5B6931}"/>
              </a:ext>
            </a:extLst>
          </p:cNvPr>
          <p:cNvSpPr/>
          <p:nvPr/>
        </p:nvSpPr>
        <p:spPr>
          <a:xfrm>
            <a:off x="2644838" y="2182449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8FFE51-6C21-E351-8C35-BBC712A95284}"/>
              </a:ext>
            </a:extLst>
          </p:cNvPr>
          <p:cNvSpPr/>
          <p:nvPr/>
        </p:nvSpPr>
        <p:spPr>
          <a:xfrm>
            <a:off x="4932930" y="4690177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AEAE83-CAEF-0D9A-7C67-C8624E537238}"/>
              </a:ext>
            </a:extLst>
          </p:cNvPr>
          <p:cNvSpPr txBox="1"/>
          <p:nvPr/>
        </p:nvSpPr>
        <p:spPr>
          <a:xfrm>
            <a:off x="1245576" y="4431973"/>
            <a:ext cx="22723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เลือกความสัมพันธ์ที่ต้องการแก้ไข</a:t>
            </a:r>
            <a:endParaRPr lang="en-US" sz="1600" dirty="0">
              <a:effectLst/>
              <a:latin typeface="Century Gothic" panose="020B050202020202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จากนั้น</a:t>
            </a:r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คลิก </a:t>
            </a:r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Edit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39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1A8557-569E-80F7-9D79-CFA5804F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99867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&amp; Manage relationship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4334B-B8F7-7732-09DA-D173C52A85B4}"/>
              </a:ext>
            </a:extLst>
          </p:cNvPr>
          <p:cNvSpPr txBox="1"/>
          <p:nvPr/>
        </p:nvSpPr>
        <p:spPr>
          <a:xfrm>
            <a:off x="838200" y="1257300"/>
            <a:ext cx="8039100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TH Sarabun New" panose="020B0500040200020003"/>
                <a:ea typeface="MS Gothic" panose="020B0609070205080204" pitchFamily="49" charset="-128"/>
                <a:cs typeface="+mj-cs"/>
              </a:rPr>
              <a:t>แก้ไขความสัมพันธ์</a:t>
            </a:r>
            <a:endParaRPr lang="en-US" sz="1800" b="1" dirty="0">
              <a:effectLst/>
              <a:latin typeface="TH Sarabun New" panose="020B0500040200020003"/>
              <a:ea typeface="MS Gothic" panose="020B0609070205080204" pitchFamily="49" charset="-128"/>
              <a:cs typeface="+mj-cs"/>
            </a:endParaRPr>
          </a:p>
        </p:txBody>
      </p:sp>
      <p:pic>
        <p:nvPicPr>
          <p:cNvPr id="11266" name="Picture 36">
            <a:extLst>
              <a:ext uri="{FF2B5EF4-FFF2-40B4-BE49-F238E27FC236}">
                <a16:creationId xmlns:a16="http://schemas.microsoft.com/office/drawing/2014/main" id="{F6D54558-CAB5-B83B-3E85-930E05D6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95" y="1904619"/>
            <a:ext cx="5006410" cy="427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F86E1A-2A88-5947-F2D0-5ED5FE1DA24A}"/>
              </a:ext>
            </a:extLst>
          </p:cNvPr>
          <p:cNvSpPr/>
          <p:nvPr/>
        </p:nvSpPr>
        <p:spPr>
          <a:xfrm>
            <a:off x="6842145" y="5670188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56953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86" y="484308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cs typeface="TH Sarabun New" panose="020B0500040200020003" pitchFamily="34" charset="-34"/>
              </a:rPr>
              <a:t>Create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C6DD-A130-419C-BFF9-D9DD5EE9B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10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197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DE1B-23F2-2B05-51FC-ABAEEC04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7" name="Picture 87">
            <a:extLst>
              <a:ext uri="{FF2B5EF4-FFF2-40B4-BE49-F238E27FC236}">
                <a16:creationId xmlns:a16="http://schemas.microsoft.com/office/drawing/2014/main" id="{646E6DF5-CF0F-1C24-395B-3C8357B9B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740" y="1449435"/>
            <a:ext cx="7074227" cy="4691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5A7499-671F-544E-2EF2-68E03282064C}"/>
                  </a:ext>
                </a:extLst>
              </p14:cNvPr>
              <p14:cNvContentPartPr/>
              <p14:nvPr/>
            </p14:nvContentPartPr>
            <p14:xfrm>
              <a:off x="7991548" y="1678785"/>
              <a:ext cx="452272" cy="4571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5A7499-671F-544E-2EF2-68E0328206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7535" y="-12036915"/>
                <a:ext cx="559939" cy="274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6CD397-128C-9627-BC46-889600B402B0}"/>
                  </a:ext>
                </a:extLst>
              </p14:cNvPr>
              <p14:cNvContentPartPr/>
              <p14:nvPr/>
            </p14:nvContentPartPr>
            <p14:xfrm>
              <a:off x="8217684" y="3258303"/>
              <a:ext cx="1215019" cy="4571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6CD397-128C-9627-BC46-889600B402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3683" y="-10457397"/>
                <a:ext cx="1322661" cy="274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41A7E2-820F-5AD0-C980-9F9CC04CE82F}"/>
                  </a:ext>
                </a:extLst>
              </p14:cNvPr>
              <p14:cNvContentPartPr/>
              <p14:nvPr/>
            </p14:nvContentPartPr>
            <p14:xfrm>
              <a:off x="6273700" y="2049232"/>
              <a:ext cx="1425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41A7E2-820F-5AD0-C980-9F9CC04CE8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9563" y="1941232"/>
                <a:ext cx="250473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9038EFC-3499-880D-2314-493AA02CAB31}"/>
              </a:ext>
            </a:extLst>
          </p:cNvPr>
          <p:cNvSpPr/>
          <p:nvPr/>
        </p:nvSpPr>
        <p:spPr>
          <a:xfrm>
            <a:off x="9913145" y="3117876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4F62EC-4B68-A494-DA91-DA636D9444EF}"/>
              </a:ext>
            </a:extLst>
          </p:cNvPr>
          <p:cNvSpPr/>
          <p:nvPr/>
        </p:nvSpPr>
        <p:spPr>
          <a:xfrm>
            <a:off x="5540438" y="1561218"/>
            <a:ext cx="381000" cy="3265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592F6-570E-8574-5BB8-4CB0F6304C3B}"/>
              </a:ext>
            </a:extLst>
          </p:cNvPr>
          <p:cNvSpPr txBox="1"/>
          <p:nvPr/>
        </p:nvSpPr>
        <p:spPr>
          <a:xfrm>
            <a:off x="534222" y="811423"/>
            <a:ext cx="9650043" cy="355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เลือกข้อมูล</a:t>
            </a:r>
            <a:r>
              <a:rPr lang="th-TH" sz="1600" dirty="0">
                <a:solidFill>
                  <a:srgbClr val="171717"/>
                </a:solidFill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จากแถบ </a:t>
            </a:r>
            <a:r>
              <a:rPr lang="en-US" sz="1600" dirty="0">
                <a:solidFill>
                  <a:srgbClr val="171717"/>
                </a:solidFill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Fields Power BI </a:t>
            </a:r>
            <a:r>
              <a:rPr lang="th-TH" sz="1600" dirty="0">
                <a:solidFill>
                  <a:srgbClr val="171717"/>
                </a:solidFill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จะทำการสร้าง </a:t>
            </a:r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visualizations </a:t>
            </a:r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ที่แสดงผลข้อมูล </a:t>
            </a:r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Field </a:t>
            </a:r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  <a:cs typeface="Cordia New" panose="020B0304020202020204" pitchFamily="34" charset="-34"/>
              </a:rPr>
              <a:t>ที่เลือก</a:t>
            </a:r>
            <a:endParaRPr lang="en-US" sz="1600" dirty="0">
              <a:effectLst/>
              <a:latin typeface="Century Gothic" panose="020B050202020202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86664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1">
            <a:extLst>
              <a:ext uri="{FF2B5EF4-FFF2-40B4-BE49-F238E27FC236}">
                <a16:creationId xmlns:a16="http://schemas.microsoft.com/office/drawing/2014/main" id="{1431CC2A-FE4B-BD72-C5B1-A7BE6D073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565" y="1506627"/>
            <a:ext cx="6722870" cy="455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29E457-40DE-D1DD-5B58-8BB803DA7E38}"/>
              </a:ext>
            </a:extLst>
          </p:cNvPr>
          <p:cNvSpPr txBox="1">
            <a:spLocks/>
          </p:cNvSpPr>
          <p:nvPr/>
        </p:nvSpPr>
        <p:spPr bwMode="auto">
          <a:xfrm>
            <a:off x="455249" y="1"/>
            <a:ext cx="11281504" cy="64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0" kern="1200" baseline="0">
                <a:solidFill>
                  <a:srgbClr val="002060"/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5pPr>
            <a:lvl6pPr marL="609448"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6pPr>
            <a:lvl7pPr marL="1218895"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7pPr>
            <a:lvl8pPr marL="1828343"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8pPr>
            <a:lvl9pPr marL="2437790"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/>
            <a:r>
              <a:rPr lang="en-US" b="1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260A4E-F220-4F80-BB18-493DD374D0BC}"/>
                  </a:ext>
                </a:extLst>
              </p14:cNvPr>
              <p14:cNvContentPartPr/>
              <p14:nvPr/>
            </p14:nvContentPartPr>
            <p14:xfrm>
              <a:off x="5911769" y="4440094"/>
              <a:ext cx="1554061" cy="4571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260A4E-F220-4F80-BB18-493DD374D0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7771" y="-9275606"/>
                <a:ext cx="1661697" cy="274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C55BE7-EDF0-2AFA-B890-9079E1EBDEEA}"/>
                  </a:ext>
                </a:extLst>
              </p14:cNvPr>
              <p14:cNvContentPartPr/>
              <p14:nvPr/>
            </p14:nvContentPartPr>
            <p14:xfrm>
              <a:off x="5876944" y="5751128"/>
              <a:ext cx="1588886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C55BE7-EDF0-2AFA-B890-9079E1EBD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2925" y="-7964572"/>
                <a:ext cx="1696564" cy="27431400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70A242-95FC-BD2A-D701-2712E1561ED9}"/>
              </a:ext>
            </a:extLst>
          </p:cNvPr>
          <p:cNvCxnSpPr/>
          <p:nvPr/>
        </p:nvCxnSpPr>
        <p:spPr>
          <a:xfrm flipH="1" flipV="1">
            <a:off x="7549662" y="4771291"/>
            <a:ext cx="492369" cy="668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F16E8C-7261-88FC-DA70-B07239A59491}"/>
              </a:ext>
            </a:extLst>
          </p:cNvPr>
          <p:cNvCxnSpPr>
            <a:cxnSpLocks/>
          </p:cNvCxnSpPr>
          <p:nvPr/>
        </p:nvCxnSpPr>
        <p:spPr>
          <a:xfrm flipH="1">
            <a:off x="7655169" y="3352799"/>
            <a:ext cx="246185" cy="2227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F4A65C-8055-0FE1-1EC0-89D027DC647F}"/>
              </a:ext>
            </a:extLst>
          </p:cNvPr>
          <p:cNvSpPr txBox="1"/>
          <p:nvPr/>
        </p:nvSpPr>
        <p:spPr>
          <a:xfrm>
            <a:off x="534222" y="811423"/>
            <a:ext cx="9650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</a:rPr>
              <a:t>Step 2: </a:t>
            </a:r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</a:rPr>
              <a:t>หรือทำการลาก </a:t>
            </a:r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</a:rPr>
              <a:t>Field </a:t>
            </a:r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</a:rPr>
              <a:t>จากแถบ </a:t>
            </a:r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</a:rPr>
              <a:t>Field</a:t>
            </a:r>
            <a:r>
              <a:rPr lang="th-TH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</a:rPr>
              <a:t> มาที่แถบ </a:t>
            </a:r>
            <a:r>
              <a:rPr lang="en-US" sz="1600" dirty="0">
                <a:effectLst/>
                <a:latin typeface="Century Gothic" panose="020B0502020202020204" pitchFamily="34" charset="0"/>
                <a:ea typeface="MS Mincho" panose="02020609040205080304" pitchFamily="49" charset="-128"/>
              </a:rPr>
              <a:t>visualizations &gt; Field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94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475398" y="730855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การเพิ่ม visualization ในรายงาน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pic>
        <p:nvPicPr>
          <p:cNvPr id="3074" name="image17.png">
            <a:extLst>
              <a:ext uri="{FF2B5EF4-FFF2-40B4-BE49-F238E27FC236}">
                <a16:creationId xmlns:a16="http://schemas.microsoft.com/office/drawing/2014/main" id="{312B9664-8EF6-4D32-4C9E-645BEC31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56" y="1213394"/>
            <a:ext cx="7192783" cy="491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0BCB72-3404-DB0F-9906-1C725986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913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609600" y="647700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cs typeface="+mj-cs"/>
              </a:rPr>
              <a:t>การเปลี่ยน </a:t>
            </a:r>
            <a:r>
              <a:rPr lang="en-US" b="1" dirty="0">
                <a:cs typeface="+mj-cs"/>
              </a:rPr>
              <a:t>visualizations 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BCA4CC5-93AA-E25B-B60D-1C3CA3A3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6" t="39362" r="23866" b="16353"/>
          <a:stretch>
            <a:fillRect/>
          </a:stretch>
        </p:blipFill>
        <p:spPr bwMode="auto">
          <a:xfrm>
            <a:off x="609600" y="2273754"/>
            <a:ext cx="4892271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64A3302C-7E53-0E78-0006-D05E2ED1A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1" t="33643" r="25024" b="22839"/>
          <a:stretch>
            <a:fillRect/>
          </a:stretch>
        </p:blipFill>
        <p:spPr bwMode="auto">
          <a:xfrm>
            <a:off x="6494463" y="2273754"/>
            <a:ext cx="4554537" cy="30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609601" y="1295399"/>
            <a:ext cx="4991100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คลิกที่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ที่ต้องการเปลี่ยนการแสดงผลการแสดง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visualization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ที่ใช้งานอยู่มีจุดจับและเส้นขอบ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54E1D-D0CF-A16C-14AE-995A9F98B921}"/>
              </a:ext>
            </a:extLst>
          </p:cNvPr>
          <p:cNvSpPr txBox="1"/>
          <p:nvPr/>
        </p:nvSpPr>
        <p:spPr>
          <a:xfrm>
            <a:off x="6494463" y="1295399"/>
            <a:ext cx="4991100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ที่ต้องการแสดงผลใหม่ที่แถบ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visualizations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61649-923B-7938-F2DE-718DC06B174C}"/>
              </a:ext>
            </a:extLst>
          </p:cNvPr>
          <p:cNvSpPr/>
          <p:nvPr/>
        </p:nvSpPr>
        <p:spPr>
          <a:xfrm>
            <a:off x="9217660" y="2700633"/>
            <a:ext cx="1092200" cy="1066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6F20AD-0F24-18CA-44F7-85389672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7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696436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cs typeface="+mj-cs"/>
              </a:rPr>
              <a:t>การเปลี่ยน </a:t>
            </a:r>
            <a:r>
              <a:rPr lang="en-US" b="1" dirty="0">
                <a:cs typeface="+mj-cs"/>
              </a:rPr>
              <a:t>visualizations 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5FA863-CE44-FBFD-40A4-3B5EEF99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1" t="41667" r="22824" b="12654"/>
          <a:stretch>
            <a:fillRect/>
          </a:stretch>
        </p:blipFill>
        <p:spPr bwMode="auto">
          <a:xfrm>
            <a:off x="2838450" y="1114504"/>
            <a:ext cx="6297540" cy="40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737884" y="1250434"/>
            <a:ext cx="3771900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3: visualization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จะเปลี่ยนการแสดงตามที่เลือก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FBB0F8-B006-E1A6-7F13-5B584679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71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68757" y="739600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การจัดรูปแบบสี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1535908" y="1201698"/>
            <a:ext cx="4149807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 (คลิกซ้าย) พื้นที่ใดๆ ของ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</a:t>
            </a:r>
            <a:endParaRPr lang="th-TH" sz="1800" dirty="0">
              <a:effectLst/>
              <a:latin typeface="TH SarabunPSK" panose="020B0500040200020003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ไปที่แถบ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visualizations &gt; Format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4320794-FC96-4E7D-4AF6-CB5CEBF04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9" t="39507" r="26308" b="17284"/>
          <a:stretch>
            <a:fillRect/>
          </a:stretch>
        </p:blipFill>
        <p:spPr bwMode="auto">
          <a:xfrm>
            <a:off x="1405893" y="2440755"/>
            <a:ext cx="3979944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29800F-4D2F-74F5-3ACC-44764F0F67B6}"/>
              </a:ext>
            </a:extLst>
          </p:cNvPr>
          <p:cNvSpPr txBox="1"/>
          <p:nvPr/>
        </p:nvSpPr>
        <p:spPr>
          <a:xfrm>
            <a:off x="7035759" y="1200832"/>
            <a:ext cx="4149807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เลือกขยาย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Data color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เลือกสี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Default color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D70D282D-52CE-7891-5F7A-E883ECB5B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"/>
          <a:stretch>
            <a:fillRect/>
          </a:stretch>
        </p:blipFill>
        <p:spPr bwMode="auto">
          <a:xfrm>
            <a:off x="8374021" y="1886757"/>
            <a:ext cx="1117681" cy="381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1D373F-4F72-FC84-D47E-2515FD44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DFBA55-BB10-0F77-70B8-3D3C2F47A47C}"/>
              </a:ext>
            </a:extLst>
          </p:cNvPr>
          <p:cNvSpPr/>
          <p:nvPr/>
        </p:nvSpPr>
        <p:spPr>
          <a:xfrm>
            <a:off x="3990340" y="2590800"/>
            <a:ext cx="324876" cy="271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18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620349" y="746406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cs typeface="+mj-cs"/>
              </a:rPr>
              <a:t>การเปลี่ยน </a:t>
            </a:r>
            <a:r>
              <a:rPr lang="en-US" b="1" dirty="0">
                <a:cs typeface="+mj-cs"/>
              </a:rPr>
              <a:t>visualizations 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786733" y="1300404"/>
            <a:ext cx="3771900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3: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เลือกเปลี่ยน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Show off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เป็น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On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เพื่อทำระบุสีเฉพาะเจาะจงในแต่ละ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Category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C814FB-92C4-9EEA-BF95-6E45FE2F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7" t="18828" r="11557" b="8624"/>
          <a:stretch>
            <a:fillRect/>
          </a:stretch>
        </p:blipFill>
        <p:spPr bwMode="auto">
          <a:xfrm>
            <a:off x="1748758" y="2170129"/>
            <a:ext cx="1036638" cy="363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117">
            <a:extLst>
              <a:ext uri="{FF2B5EF4-FFF2-40B4-BE49-F238E27FC236}">
                <a16:creationId xmlns:a16="http://schemas.microsoft.com/office/drawing/2014/main" id="{32D46C57-9B78-466D-EC15-493D62B6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396" y="3717298"/>
            <a:ext cx="1773237" cy="209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5D7E7A-8C68-60B5-D9BA-6AF6CB01DDDB}"/>
              </a:ext>
            </a:extLst>
          </p:cNvPr>
          <p:cNvSpPr txBox="1"/>
          <p:nvPr/>
        </p:nvSpPr>
        <p:spPr>
          <a:xfrm>
            <a:off x="6132149" y="1356341"/>
            <a:ext cx="3771900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4: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สีของ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จะเปลี่ยนไปตามที่กำหนด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212D9E9-6EDB-83F9-7D13-4DA8DE6EF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5" t="27922" r="27605" b="29938"/>
          <a:stretch>
            <a:fillRect/>
          </a:stretch>
        </p:blipFill>
        <p:spPr bwMode="auto">
          <a:xfrm>
            <a:off x="6418679" y="2180679"/>
            <a:ext cx="4385786" cy="33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97E7FB-EFE9-AAB0-5A92-40042279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8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ED549-E34B-BE92-0AB4-37662763C5B1}"/>
              </a:ext>
            </a:extLst>
          </p:cNvPr>
          <p:cNvSpPr txBox="1">
            <a:spLocks/>
          </p:cNvSpPr>
          <p:nvPr/>
        </p:nvSpPr>
        <p:spPr bwMode="auto">
          <a:xfrm>
            <a:off x="351188" y="-55847"/>
            <a:ext cx="4802551" cy="99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0" kern="1200" baseline="0">
                <a:solidFill>
                  <a:srgbClr val="002060"/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5pPr>
            <a:lvl6pPr marL="609448"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6pPr>
            <a:lvl7pPr marL="1218895"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7pPr>
            <a:lvl8pPr marL="1828343"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8pPr>
            <a:lvl9pPr marL="2437790" algn="ctr" rtl="0" eaLnBrk="1" fontAlgn="base" hangingPunct="1">
              <a:spcBef>
                <a:spcPct val="0"/>
              </a:spcBef>
              <a:spcAft>
                <a:spcPct val="0"/>
              </a:spcAft>
              <a:defRPr sz="5332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/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What’s Power BI Desktop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04D69-0473-A16F-C8F8-74A833203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912" y="800395"/>
            <a:ext cx="10544175" cy="560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068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455249" y="854009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การปรับแต่งคุณสมบัติแกน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877584" y="1394811"/>
            <a:ext cx="3771900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 (คลิกซ้าย) พื้นที่ใดๆ ของ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ไปที่แถบ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visualizations &gt; Format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2D46E-2FA0-117C-A80A-B996DC7E0AA2}"/>
              </a:ext>
            </a:extLst>
          </p:cNvPr>
          <p:cNvSpPr txBox="1"/>
          <p:nvPr/>
        </p:nvSpPr>
        <p:spPr>
          <a:xfrm>
            <a:off x="6744984" y="1394811"/>
            <a:ext cx="3771900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ขยาย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Data labels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ปรับเป็น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On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และปรับ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Show background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เป็น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A6D80B4-5EDC-FAD5-B996-0D9C5CD5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3" t="21605" r="25540" b="34259"/>
          <a:stretch>
            <a:fillRect/>
          </a:stretch>
        </p:blipFill>
        <p:spPr bwMode="auto">
          <a:xfrm>
            <a:off x="784237" y="2231700"/>
            <a:ext cx="4333124" cy="304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515C3E7C-37BD-9D22-3E1A-2F1137F4A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9" t="21703" r="27954" b="33478"/>
          <a:stretch>
            <a:fillRect/>
          </a:stretch>
        </p:blipFill>
        <p:spPr bwMode="auto">
          <a:xfrm>
            <a:off x="6714518" y="2079870"/>
            <a:ext cx="4305300" cy="360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71FE22-F714-B225-AC90-AD974E8E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300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84200" y="8277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การจัดเรียงข้อมูล (</a:t>
            </a:r>
            <a:r>
              <a:rPr lang="en-US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Sorting</a:t>
            </a:r>
            <a:r>
              <a:rPr lang="th-TH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1042684" y="1378439"/>
            <a:ext cx="3771900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 (คลิกซ้าย) พื้นที่ใดๆ ของ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หรือ โฮ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เวอร์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เหนือ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 &gt;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More options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4CFFC-14AB-C4B0-EBBA-1A0E4DA932C1}"/>
              </a:ext>
            </a:extLst>
          </p:cNvPr>
          <p:cNvSpPr txBox="1"/>
          <p:nvPr/>
        </p:nvSpPr>
        <p:spPr>
          <a:xfrm>
            <a:off x="7158180" y="1378439"/>
            <a:ext cx="3771900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Step 2: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Sort ascending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การแสดงผลจะเปลี่ยนเป็นการเรียงจากน้อยไปมาก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BBC8FFD-F4CB-CA9F-72AE-9E57E2E5D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t="47862" r="42500" b="18092"/>
          <a:stretch>
            <a:fillRect/>
          </a:stretch>
        </p:blipFill>
        <p:spPr bwMode="auto">
          <a:xfrm>
            <a:off x="688472" y="2428220"/>
            <a:ext cx="5623428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8264EDC1-0DD5-6D74-08C0-FEBAE9A39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t="50101" r="67407" b="18585"/>
          <a:stretch>
            <a:fillRect/>
          </a:stretch>
        </p:blipFill>
        <p:spPr bwMode="auto">
          <a:xfrm>
            <a:off x="7158180" y="2428220"/>
            <a:ext cx="3852631" cy="285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60DF16-8393-620E-C324-9CEFFCE4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22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65151" y="647700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การสร้างตัวกรองข้อมูล </a:t>
            </a:r>
            <a:r>
              <a:rPr lang="en-US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(Slicer)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731535" y="1201698"/>
            <a:ext cx="3262616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Step 1: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visualization Slicer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ที่แถบ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visualizations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3C85C06-593F-0645-E674-7D7BC8FB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2" t="19136" r="11713" b="44806"/>
          <a:stretch>
            <a:fillRect/>
          </a:stretch>
        </p:blipFill>
        <p:spPr bwMode="auto">
          <a:xfrm>
            <a:off x="1520674" y="2004234"/>
            <a:ext cx="1684338" cy="284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CF0CE-ECA1-835F-93E1-11387F5EDF30}"/>
              </a:ext>
            </a:extLst>
          </p:cNvPr>
          <p:cNvSpPr txBox="1"/>
          <p:nvPr/>
        </p:nvSpPr>
        <p:spPr>
          <a:xfrm>
            <a:off x="5824235" y="1201698"/>
            <a:ext cx="5002516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เลือก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Field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ที่ต้องการใช้เพื่อทำเป็นตัวกรอง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451285E6-2F67-E6BB-4BDC-E9B7D85D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69"/>
          <a:stretch>
            <a:fillRect/>
          </a:stretch>
        </p:blipFill>
        <p:spPr bwMode="auto">
          <a:xfrm>
            <a:off x="5036835" y="2354263"/>
            <a:ext cx="5389960" cy="266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6F5B9E-F0C2-CDCA-42A1-6EBABA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70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635000" y="647700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การสร้างตัวกรองข้อมูล </a:t>
            </a:r>
            <a:r>
              <a:rPr lang="en-US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(Slicer)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801384" y="1201698"/>
            <a:ext cx="4583416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3: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สามารถใช้งาน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Slicer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เพื่อทำการกรองข้อมูลที่ต้องการ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789A59A-7231-E56B-DC7F-30A89951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7"/>
          <a:stretch>
            <a:fillRect/>
          </a:stretch>
        </p:blipFill>
        <p:spPr bwMode="auto">
          <a:xfrm>
            <a:off x="2379829" y="1775060"/>
            <a:ext cx="7432341" cy="3641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07E3E3-7D8D-73DE-F079-C152D3C3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420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622300" y="647700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การแสดงผลโหมดโฟกัส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1139673" y="1247864"/>
            <a:ext cx="3211816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Step 1: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โฮ</a:t>
            </a:r>
            <a:r>
              <a:rPr lang="th-TH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เวอร์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เหนือ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visualization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แล้วเลือก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ไอคอน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Focus Mode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A4267DA-45D8-8798-9189-75AEA9B94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9" r="65305" b="14342"/>
          <a:stretch>
            <a:fillRect/>
          </a:stretch>
        </p:blipFill>
        <p:spPr bwMode="auto">
          <a:xfrm>
            <a:off x="1363663" y="2455861"/>
            <a:ext cx="2509837" cy="297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88D8BE-571A-9378-F06E-65099AD017CC}"/>
              </a:ext>
            </a:extLst>
          </p:cNvPr>
          <p:cNvSpPr txBox="1"/>
          <p:nvPr/>
        </p:nvSpPr>
        <p:spPr>
          <a:xfrm>
            <a:off x="5110654" y="1247864"/>
            <a:ext cx="5612118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จะเปิดใช้งานโหมดโฟกัส หากต้องการปิดโหมดโฟกัสให้คลิกปุ่ม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Back to report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257E28AC-82A5-5EE9-3305-31ECE0C8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19136" r="-502" b="8643"/>
          <a:stretch>
            <a:fillRect/>
          </a:stretch>
        </p:blipFill>
        <p:spPr bwMode="auto">
          <a:xfrm>
            <a:off x="5018745" y="2546881"/>
            <a:ext cx="6718008" cy="279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F92A822-DFB6-E6DF-5618-BAC596F0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3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การแสดงข้อมูลที่ใช้ในการสร้าง </a:t>
            </a:r>
            <a:r>
              <a:rPr lang="en-US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visualization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1088872" y="1339007"/>
            <a:ext cx="3775228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เลือก (คลิกซ้าย) พื้นที่ใดๆ ของ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 &gt; More options &gt; Show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table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8D8BE-571A-9378-F06E-65099AD017CC}"/>
              </a:ext>
            </a:extLst>
          </p:cNvPr>
          <p:cNvSpPr txBox="1"/>
          <p:nvPr/>
        </p:nvSpPr>
        <p:spPr>
          <a:xfrm>
            <a:off x="6515100" y="1339007"/>
            <a:ext cx="4753772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จะแสดงรายละเอียดข้อมูลที่ใช้ในการสร้าง </a:t>
            </a:r>
            <a:r>
              <a:rPr lang="en-US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 </a:t>
            </a:r>
            <a:r>
              <a:rPr lang="th-TH" sz="1800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หากต้องการปิดการแสดงข้อมูลที่ใช้ในการสร้างให้คลิกปุ่ม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Back to report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BBC183F-F299-BEE0-FAE6-B6A408EE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6" t="38965" r="27812" b="27469"/>
          <a:stretch>
            <a:fillRect/>
          </a:stretch>
        </p:blipFill>
        <p:spPr bwMode="auto">
          <a:xfrm>
            <a:off x="930887" y="2715373"/>
            <a:ext cx="4373926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A8C162B2-5E32-A9CB-B5C2-97131E6A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" t="20062" r="23518" b="7716"/>
          <a:stretch>
            <a:fillRect/>
          </a:stretch>
        </p:blipFill>
        <p:spPr bwMode="auto">
          <a:xfrm>
            <a:off x="6697663" y="2715373"/>
            <a:ext cx="4373926" cy="24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09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การเพิ่มคอลัมน์ใน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1088872" y="1339007"/>
            <a:ext cx="3775228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ที่แถบ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Home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Transform data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8D8BE-571A-9378-F06E-65099AD017CC}"/>
              </a:ext>
            </a:extLst>
          </p:cNvPr>
          <p:cNvSpPr txBox="1"/>
          <p:nvPr/>
        </p:nvSpPr>
        <p:spPr>
          <a:xfrm>
            <a:off x="1088872" y="3296985"/>
            <a:ext cx="4753772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เลือกแหล่งข้อมูลที่แถบ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Queries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A4FF017-5D50-D3B5-C18F-43DAB8CA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97" b="76852"/>
          <a:stretch>
            <a:fillRect/>
          </a:stretch>
        </p:blipFill>
        <p:spPr bwMode="auto">
          <a:xfrm>
            <a:off x="324932" y="1932230"/>
            <a:ext cx="5497696" cy="10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>
            <a:extLst>
              <a:ext uri="{FF2B5EF4-FFF2-40B4-BE49-F238E27FC236}">
                <a16:creationId xmlns:a16="http://schemas.microsoft.com/office/drawing/2014/main" id="{F183D184-BFBA-1929-6A75-64699B82F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21" y="3909974"/>
            <a:ext cx="1938337" cy="229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F732F4-8105-9231-99C1-F96EB706F000}"/>
              </a:ext>
            </a:extLst>
          </p:cNvPr>
          <p:cNvSpPr txBox="1"/>
          <p:nvPr/>
        </p:nvSpPr>
        <p:spPr>
          <a:xfrm>
            <a:off x="6629402" y="396146"/>
            <a:ext cx="4753772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3: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คลิกที่แถบ</a:t>
            </a:r>
            <a:r>
              <a:rPr lang="th-TH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Add Column &gt; Custom Column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CB93D-AE9B-675B-456D-940BDD5859A2}"/>
              </a:ext>
            </a:extLst>
          </p:cNvPr>
          <p:cNvSpPr txBox="1"/>
          <p:nvPr/>
        </p:nvSpPr>
        <p:spPr>
          <a:xfrm>
            <a:off x="6609268" y="2452881"/>
            <a:ext cx="5257800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4: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จะแสดงหน้าจอ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Custom Column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ทำการเชื่อมข้อมูลระหว่างสองคอลัมน์ใส่สูตรและคลิกปุ่ม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OK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14345" name="Picture 300">
            <a:extLst>
              <a:ext uri="{FF2B5EF4-FFF2-40B4-BE49-F238E27FC236}">
                <a16:creationId xmlns:a16="http://schemas.microsoft.com/office/drawing/2014/main" id="{29B82DFC-F409-CF53-EE01-DA730EB0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2" y="3296985"/>
            <a:ext cx="4773906" cy="30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297">
            <a:extLst>
              <a:ext uri="{FF2B5EF4-FFF2-40B4-BE49-F238E27FC236}">
                <a16:creationId xmlns:a16="http://schemas.microsoft.com/office/drawing/2014/main" id="{F9BC4DFD-7FA5-E359-8DD4-4415DDB06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268" y="869533"/>
            <a:ext cx="3713670" cy="132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375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การเพิ่มคอลัมน์ใน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571500" y="1401525"/>
            <a:ext cx="5780424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Step 5: 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จะเพิ่ม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คอลัมน์และเพิ่ม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Query Settings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ไปที่แถบ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File &gt; Close &amp; Apply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F732F4-8105-9231-99C1-F96EB706F000}"/>
              </a:ext>
            </a:extLst>
          </p:cNvPr>
          <p:cNvSpPr txBox="1"/>
          <p:nvPr/>
        </p:nvSpPr>
        <p:spPr>
          <a:xfrm>
            <a:off x="6866728" y="1401525"/>
            <a:ext cx="4753772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Step 6: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จะแสดงคอลัมน์ที่ได้ทำการเพิ่มในแถบ </a:t>
            </a:r>
            <a:r>
              <a:rPr lang="en-US" sz="1800" b="1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Fields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17410" name="Picture 301" descr="A picture containing graphical user interfaceDescription automatically generated">
            <a:extLst>
              <a:ext uri="{FF2B5EF4-FFF2-40B4-BE49-F238E27FC236}">
                <a16:creationId xmlns:a16="http://schemas.microsoft.com/office/drawing/2014/main" id="{148C3F5F-8B88-A0CA-D1CC-E91386FE3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61" y="2267648"/>
            <a:ext cx="2889876" cy="116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02">
            <a:extLst>
              <a:ext uri="{FF2B5EF4-FFF2-40B4-BE49-F238E27FC236}">
                <a16:creationId xmlns:a16="http://schemas.microsoft.com/office/drawing/2014/main" id="{7C87A311-B46C-7635-A751-268D673C8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63" y="1941513"/>
            <a:ext cx="1811337" cy="259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631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การเพิ่มกล่องข้อความ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696549" y="1154108"/>
            <a:ext cx="3775228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ที่แถบ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Home</a:t>
            </a:r>
            <a:r>
              <a:rPr lang="en-US" sz="1800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คลิกปุ่ม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Text</a:t>
            </a:r>
            <a:r>
              <a:rPr lang="en-US" sz="1800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box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8D8BE-571A-9378-F06E-65099AD017CC}"/>
              </a:ext>
            </a:extLst>
          </p:cNvPr>
          <p:cNvSpPr txBox="1"/>
          <p:nvPr/>
        </p:nvSpPr>
        <p:spPr>
          <a:xfrm>
            <a:off x="696549" y="3059308"/>
            <a:ext cx="8715528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Step 2: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จะแสดงกล่องข้อความ สามารถเพิ่มข้อความตามที่ต้องการได้ สามารถปรับสีข้อความ</a:t>
            </a:r>
            <a:r>
              <a:rPr lang="en-US" sz="1800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,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ขนาดตัวอักษร และ </a:t>
            </a:r>
            <a:r>
              <a:rPr lang="en-US" sz="1800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Format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ต่างๆได้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5249F4B-88DB-3D1A-8F4B-268C681A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3" b="79321"/>
          <a:stretch>
            <a:fillRect/>
          </a:stretch>
        </p:blipFill>
        <p:spPr bwMode="auto">
          <a:xfrm>
            <a:off x="2796405" y="1591116"/>
            <a:ext cx="6599189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94A61F8A-550F-ACE3-AEE5-519C2DFF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4"/>
          <a:stretch>
            <a:fillRect/>
          </a:stretch>
        </p:blipFill>
        <p:spPr bwMode="auto">
          <a:xfrm>
            <a:off x="3650382" y="3680707"/>
            <a:ext cx="4891234" cy="240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427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การเพิ่มกล่องข้อความ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696548" y="1199318"/>
            <a:ext cx="6059851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Step 3: 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ที่แถบ</a:t>
            </a:r>
            <a:r>
              <a:rPr lang="th-TH" sz="1800" b="1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visualizations &gt; Background &gt; </a:t>
            </a:r>
            <a:r>
              <a:rPr lang="th-TH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เลือกปรับสีพื้นหลัง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12AB895-09AF-AD70-6EF2-45220C117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7"/>
          <a:stretch>
            <a:fillRect/>
          </a:stretch>
        </p:blipFill>
        <p:spPr bwMode="auto">
          <a:xfrm>
            <a:off x="2598360" y="1955801"/>
            <a:ext cx="699528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72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86" y="484308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Structure of 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C6DD-A130-419C-BFF9-D9DD5EE9B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10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67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การเพิ่มรูปร่าง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690164" y="1339007"/>
            <a:ext cx="4753771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Step 1: 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แถบ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Insert</a:t>
            </a:r>
            <a:r>
              <a:rPr lang="en-US" sz="1800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คลิกปุ่ม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Shapes</a:t>
            </a:r>
            <a:r>
              <a:rPr lang="th-TH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&gt; </a:t>
            </a:r>
            <a:r>
              <a:rPr lang="th-TH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Shapes </a:t>
            </a:r>
            <a:r>
              <a:rPr lang="th-TH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ที่ต้องการ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8D8BE-571A-9378-F06E-65099AD017CC}"/>
              </a:ext>
            </a:extLst>
          </p:cNvPr>
          <p:cNvSpPr txBox="1"/>
          <p:nvPr/>
        </p:nvSpPr>
        <p:spPr>
          <a:xfrm>
            <a:off x="6517053" y="1339007"/>
            <a:ext cx="5219700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Step 2: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จะแสดง </a:t>
            </a:r>
            <a:r>
              <a:rPr lang="en-US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Shapes 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ที่ได้ทำการเลือก แล้วทำการคลิกที่ </a:t>
            </a:r>
            <a:r>
              <a:rPr lang="en-US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Shapes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ไปที่แถบ </a:t>
            </a:r>
            <a:r>
              <a:rPr lang="en-US" sz="1800" b="1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visualization &gt; Rotation</a:t>
            </a:r>
            <a:r>
              <a:rPr lang="th-TH" sz="1800" b="1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ปรับ </a:t>
            </a:r>
            <a:r>
              <a:rPr lang="en-US" sz="1800" b="1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Rotation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และยังสามารถปรับขนาดได้โดยง่าย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6A6FF069-36BA-9AE3-4FC5-13BEDD2F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39" b="14856"/>
          <a:stretch>
            <a:fillRect/>
          </a:stretch>
        </p:blipFill>
        <p:spPr bwMode="auto">
          <a:xfrm>
            <a:off x="855264" y="2357437"/>
            <a:ext cx="449620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0D26BFFC-EE84-4601-B41A-EF0BC2CE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6" t="19156" r="172" b="22675"/>
          <a:stretch>
            <a:fillRect/>
          </a:stretch>
        </p:blipFill>
        <p:spPr bwMode="auto">
          <a:xfrm>
            <a:off x="6713533" y="2357437"/>
            <a:ext cx="4496204" cy="270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68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การจัดการลำดับการซ้อนทับ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690164" y="1339007"/>
            <a:ext cx="4753771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 (คลิกซ้าย) พื้นที่ใดๆ ของ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ที่ต้องการปรับลำดับการซ้อนทับ (ตัวอย่าง แผนภูมิวงกลมถูกแผนภูมิแท่งซ้อนทับอยู่)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8D8BE-571A-9378-F06E-65099AD017CC}"/>
              </a:ext>
            </a:extLst>
          </p:cNvPr>
          <p:cNvSpPr txBox="1"/>
          <p:nvPr/>
        </p:nvSpPr>
        <p:spPr>
          <a:xfrm>
            <a:off x="6517053" y="1339007"/>
            <a:ext cx="5219700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ที่แถบ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Format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เลือกปรับลำดับการซ้อนทับเป็น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Send backward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C6A6E87-AED0-5C56-0122-27BCE402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2"/>
          <a:stretch>
            <a:fillRect/>
          </a:stretch>
        </p:blipFill>
        <p:spPr bwMode="auto">
          <a:xfrm>
            <a:off x="455249" y="2254898"/>
            <a:ext cx="5277501" cy="258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>
            <a:extLst>
              <a:ext uri="{FF2B5EF4-FFF2-40B4-BE49-F238E27FC236}">
                <a16:creationId xmlns:a16="http://schemas.microsoft.com/office/drawing/2014/main" id="{E9E307DB-E5BA-C041-2731-78E1AB8BC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7"/>
          <a:stretch>
            <a:fillRect/>
          </a:stretch>
        </p:blipFill>
        <p:spPr bwMode="auto">
          <a:xfrm>
            <a:off x="6240463" y="2235005"/>
            <a:ext cx="50482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132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การจัดการลำดับการซ้อนทับ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690164" y="1339007"/>
            <a:ext cx="4753771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วิธีการตรวจสอบลำดับการซ้อนทับ ไปที่แถบ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View &gt; Selection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FFAEB0E-5A40-3C9A-B783-E7A123EF0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8"/>
          <a:stretch>
            <a:fillRect/>
          </a:stretch>
        </p:blipFill>
        <p:spPr bwMode="auto">
          <a:xfrm>
            <a:off x="3107564" y="2198467"/>
            <a:ext cx="5976872" cy="246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322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การแก้ไข </a:t>
            </a:r>
            <a:r>
              <a:rPr lang="en-US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Interactions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690164" y="1339007"/>
            <a:ext cx="4753771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คลิกที่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ที่ต้องการกำหนด </a:t>
            </a:r>
            <a:r>
              <a:rPr lang="en-US" sz="1800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Interactions &gt;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Format</a:t>
            </a:r>
            <a:r>
              <a:rPr lang="en-US" sz="1800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 &gt;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Edit Interactions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8D8BE-571A-9378-F06E-65099AD017CC}"/>
              </a:ext>
            </a:extLst>
          </p:cNvPr>
          <p:cNvSpPr txBox="1"/>
          <p:nvPr/>
        </p:nvSpPr>
        <p:spPr>
          <a:xfrm>
            <a:off x="6156611" y="1339006"/>
            <a:ext cx="5219700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Step 2: 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จะแสดงไอคอนสำหรับกำหนด </a:t>
            </a:r>
            <a:r>
              <a:rPr lang="en-US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Interactions 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ที่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visualization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ให้ทำการเลือกค่าที่ต้องการปรับแต่ง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A6D0F2C-55AD-BAD3-2A8D-054F1E52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47" b="13724"/>
          <a:stretch>
            <a:fillRect/>
          </a:stretch>
        </p:blipFill>
        <p:spPr bwMode="auto">
          <a:xfrm>
            <a:off x="690164" y="2254898"/>
            <a:ext cx="4534299" cy="309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id="{41814C22-862E-3F53-8D0E-9632A66B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8" r="27338" b="13080"/>
          <a:stretch>
            <a:fillRect/>
          </a:stretch>
        </p:blipFill>
        <p:spPr bwMode="auto">
          <a:xfrm>
            <a:off x="6156611" y="2357437"/>
            <a:ext cx="5580142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EA38DA-FF59-C7E1-DA3F-071DF6DC471B}"/>
                  </a:ext>
                </a:extLst>
              </p14:cNvPr>
              <p14:cNvContentPartPr/>
              <p14:nvPr/>
            </p14:nvContentPartPr>
            <p14:xfrm>
              <a:off x="10972680" y="4304940"/>
              <a:ext cx="26568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EA38DA-FF59-C7E1-DA3F-071DF6DC47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37040" y="4233300"/>
                <a:ext cx="337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53550E-332E-FE98-EBB1-75D458EF9576}"/>
                  </a:ext>
                </a:extLst>
              </p14:cNvPr>
              <p14:cNvContentPartPr/>
              <p14:nvPr/>
            </p14:nvContentPartPr>
            <p14:xfrm>
              <a:off x="725640" y="2552460"/>
              <a:ext cx="250920" cy="208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53550E-332E-FE98-EBB1-75D458EF95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640" y="2480460"/>
                <a:ext cx="322560" cy="3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0761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การแก้ไข </a:t>
            </a:r>
            <a:r>
              <a:rPr lang="en-US" b="1" dirty="0"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Interactions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690164" y="1339007"/>
            <a:ext cx="8237936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Step 3: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เมื่อทำการกำหนดเรียบร้อยแล้วให้ทำการปิดโหมด </a:t>
            </a:r>
            <a:r>
              <a:rPr lang="en-US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Edit Interactions </a:t>
            </a:r>
            <a:r>
              <a:rPr lang="th-TH" sz="1800" dirty="0">
                <a:solidFill>
                  <a:srgbClr val="000000"/>
                </a:solidFill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ด้วยการคลิกปุ่ม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Gothic" panose="020B0609070205080204" pitchFamily="49" charset="-128"/>
                <a:cs typeface="Cordia New" panose="020B0304020202020204" pitchFamily="34" charset="-34"/>
              </a:rPr>
              <a:t>Edit Interactions</a:t>
            </a:r>
            <a:r>
              <a:rPr lang="th-TH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อีกครั้ง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Create Report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98E8F7E8-0EA7-DE6B-92D8-BB82048B3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27" b="12962"/>
          <a:stretch>
            <a:fillRect/>
          </a:stretch>
        </p:blipFill>
        <p:spPr bwMode="auto">
          <a:xfrm>
            <a:off x="3038772" y="2003938"/>
            <a:ext cx="6114456" cy="411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8E5411-3402-A8D7-D1A3-986382978122}"/>
                  </a:ext>
                </a:extLst>
              </p14:cNvPr>
              <p14:cNvContentPartPr/>
              <p14:nvPr/>
            </p14:nvContentPartPr>
            <p14:xfrm>
              <a:off x="3174720" y="2504220"/>
              <a:ext cx="243000" cy="10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8E5411-3402-A8D7-D1A3-9863829781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0720" y="2396580"/>
                <a:ext cx="35064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019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86" y="484308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cs typeface="TH Sarabun New" panose="020B0500040200020003" pitchFamily="34" charset="-34"/>
              </a:rPr>
              <a:t>Public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C6DD-A130-419C-BFF9-D9DD5EE9B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65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10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687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วิธีการเผยแพร่รายงาน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732431" y="1109826"/>
            <a:ext cx="8237936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1: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ใน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Desktop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คลิก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File &gt; Publish &gt; Publish to Power BI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endParaRPr lang="th-TH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หรือคลิก </a:t>
            </a:r>
            <a:r>
              <a:rPr lang="en-US" sz="1800" b="1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Publish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บนแถบ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Ribbon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cs typeface="TH Sarabun New" panose="020B0500040200020003" pitchFamily="34" charset="-34"/>
              </a:rPr>
              <a:t>Public Report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C8DB1-DDEA-94CA-9831-A6140E012529}"/>
              </a:ext>
            </a:extLst>
          </p:cNvPr>
          <p:cNvSpPr txBox="1"/>
          <p:nvPr/>
        </p:nvSpPr>
        <p:spPr>
          <a:xfrm>
            <a:off x="732431" y="2830240"/>
            <a:ext cx="8237936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2: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ลงชื่อเข้าใช้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Power BI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C8751-48A0-1022-BB58-19864716E44B}"/>
              </a:ext>
            </a:extLst>
          </p:cNvPr>
          <p:cNvSpPr txBox="1"/>
          <p:nvPr/>
        </p:nvSpPr>
        <p:spPr>
          <a:xfrm>
            <a:off x="732431" y="3218936"/>
            <a:ext cx="8237936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3: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เลือกปลายทาง 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Workspace</a:t>
            </a:r>
          </a:p>
        </p:txBody>
      </p:sp>
      <p:pic>
        <p:nvPicPr>
          <p:cNvPr id="23554" name="Picture 357">
            <a:extLst>
              <a:ext uri="{FF2B5EF4-FFF2-40B4-BE49-F238E27FC236}">
                <a16:creationId xmlns:a16="http://schemas.microsoft.com/office/drawing/2014/main" id="{2ED9264B-8214-ED82-397C-6D290F86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899" y="1555311"/>
            <a:ext cx="647301" cy="108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62">
            <a:extLst>
              <a:ext uri="{FF2B5EF4-FFF2-40B4-BE49-F238E27FC236}">
                <a16:creationId xmlns:a16="http://schemas.microsoft.com/office/drawing/2014/main" id="{B734BCB1-E676-16EA-2264-F0F59980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31" y="3737042"/>
            <a:ext cx="4152777" cy="23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80393-5BF2-6522-22FA-61611F697556}"/>
              </a:ext>
            </a:extLst>
          </p:cNvPr>
          <p:cNvSpPr txBox="1"/>
          <p:nvPr/>
        </p:nvSpPr>
        <p:spPr>
          <a:xfrm>
            <a:off x="6923337" y="1074609"/>
            <a:ext cx="3782480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Step 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4</a:t>
            </a:r>
            <a:r>
              <a:rPr lang="en-US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:</a:t>
            </a:r>
            <a:r>
              <a:rPr lang="th-TH" sz="1800" dirty="0">
                <a:effectLst/>
                <a:latin typeface="Cordia New" panose="020B0304020202020204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เมื่อเสร็จแล้วจะได้รับลิงก์ไปยังรายงาน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pic>
        <p:nvPicPr>
          <p:cNvPr id="23556" name="Picture 63">
            <a:extLst>
              <a:ext uri="{FF2B5EF4-FFF2-40B4-BE49-F238E27FC236}">
                <a16:creationId xmlns:a16="http://schemas.microsoft.com/office/drawing/2014/main" id="{80ACCF53-EC88-9980-FF38-1DA96F00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37" y="1731083"/>
            <a:ext cx="4415922" cy="258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286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86" y="484308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cs typeface="TH Sarabun New" panose="020B0500040200020003" pitchFamily="34" charset="-34"/>
              </a:rPr>
              <a:t>How to export data in Power BI Desktop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C6DD-A130-419C-BFF9-D9DD5EE9B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10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410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วิธีการ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Export </a:t>
            </a:r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ข้อมูล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732431" y="1109826"/>
            <a:ext cx="3585569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Step 1: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คลิกแถบ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File &gt; Export to PDF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Export Data</a:t>
            </a:r>
          </a:p>
        </p:txBody>
      </p:sp>
      <p:pic>
        <p:nvPicPr>
          <p:cNvPr id="7" name="Picture 6" descr="Graphical user interface, application, Word">
            <a:extLst>
              <a:ext uri="{FF2B5EF4-FFF2-40B4-BE49-F238E27FC236}">
                <a16:creationId xmlns:a16="http://schemas.microsoft.com/office/drawing/2014/main" id="{9219CC9F-DD0D-A7E7-EDD6-486834462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60" y="1727676"/>
            <a:ext cx="6666480" cy="38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85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E430C-8031-6854-CA59-3E751F671EE0}"/>
              </a:ext>
            </a:extLst>
          </p:cNvPr>
          <p:cNvSpPr txBox="1"/>
          <p:nvPr/>
        </p:nvSpPr>
        <p:spPr>
          <a:xfrm>
            <a:off x="571500" y="738843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วิธีการ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Export </a:t>
            </a:r>
            <a:r>
              <a:rPr lang="th-TH" sz="1800" b="1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+mj-cs"/>
              </a:rPr>
              <a:t>ข้อมูล</a:t>
            </a:r>
            <a:endParaRPr lang="en-US" sz="1800" b="1" dirty="0">
              <a:effectLst/>
              <a:latin typeface="Calibri Light" panose="020F0302020204030204" pitchFamily="34" charset="0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A8B0-1447-D22F-6688-B94BD6DA8422}"/>
              </a:ext>
            </a:extLst>
          </p:cNvPr>
          <p:cNvSpPr txBox="1"/>
          <p:nvPr/>
        </p:nvSpPr>
        <p:spPr>
          <a:xfrm>
            <a:off x="732431" y="1109826"/>
            <a:ext cx="4830169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Step 1: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(คลิกซ้าย) พื้นที่ใดๆ ของ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visualization &gt; More options &gt; Export data 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C3461A-8962-422E-A363-0A99E55A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49" y="1"/>
            <a:ext cx="11281504" cy="64769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Export Data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658AD0E-6F0E-C5AF-972B-A1C135C7F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1742920"/>
            <a:ext cx="5091102" cy="310643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07A756-781E-2F07-B8D9-5645FD109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98" y="1990690"/>
            <a:ext cx="4757395" cy="2657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A24DE-30B1-C61A-F925-9AF209245837}"/>
              </a:ext>
            </a:extLst>
          </p:cNvPr>
          <p:cNvSpPr txBox="1"/>
          <p:nvPr/>
        </p:nvSpPr>
        <p:spPr>
          <a:xfrm>
            <a:off x="6451114" y="1109826"/>
            <a:ext cx="5091102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Step 2: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ท้าการ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Save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ไฟล์ข้อมูลที่ท้าการ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Export (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ไฟล์ที่ได้จะเป็นไฟล์ .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csv) </a:t>
            </a:r>
            <a:endParaRPr lang="en-US" sz="1800" dirty="0">
              <a:effectLst/>
              <a:latin typeface="Cordia New" panose="020B0304020202020204" pitchFamily="34" charset="-34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B67B63A-D1CC-5996-AB99-43E19FAA5C38}"/>
                  </a:ext>
                </a:extLst>
              </p14:cNvPr>
              <p14:cNvContentPartPr/>
              <p14:nvPr/>
            </p14:nvContentPartPr>
            <p14:xfrm>
              <a:off x="7180062" y="4111619"/>
              <a:ext cx="2610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B67B63A-D1CC-5996-AB99-43E19FAA5C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4062" y="4039979"/>
                <a:ext cx="3326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915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D262-CF23-DAB3-8F20-6CEABE06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Structure of Power BI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21328-6544-86B1-6F26-CF13BCB9E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650" y="1114720"/>
            <a:ext cx="10172700" cy="54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935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F64E-0D55-4C8E-BC68-846DD020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86" y="4913193"/>
            <a:ext cx="11439414" cy="1651379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cs typeface="TH Sarabun New" panose="020B0500040200020003" pitchFamily="34" charset="-34"/>
              </a:rPr>
              <a:t>Thank You</a:t>
            </a:r>
            <a:endParaRPr lang="en-US" sz="9600" b="1" dirty="0">
              <a:solidFill>
                <a:schemeClr val="bg1"/>
              </a:solidFill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C6DD-A130-419C-BFF9-D9DD5EE9B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93EA-D620-4E2C-A9A9-5BF67BA65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1416050"/>
            <a:ext cx="40798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2" descr="What Companies Tend to Get Wrong About AI | INSEAD Knowledge">
            <a:extLst>
              <a:ext uri="{FF2B5EF4-FFF2-40B4-BE49-F238E27FC236}">
                <a16:creationId xmlns:a16="http://schemas.microsoft.com/office/drawing/2014/main" id="{16DE79F5-14C3-44BD-A24E-59928975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8648"/>
          <a:stretch/>
        </p:blipFill>
        <p:spPr bwMode="auto">
          <a:xfrm>
            <a:off x="1" y="10"/>
            <a:ext cx="12192000" cy="48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FC22-B7FA-06D5-D510-022A8EB5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Structure of Power BI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2996A9F-8E51-93B4-87DB-DD3316D99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6" r="15234" b="23979"/>
          <a:stretch/>
        </p:blipFill>
        <p:spPr>
          <a:xfrm>
            <a:off x="859041" y="1576388"/>
            <a:ext cx="10473918" cy="37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7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1B5F-CFAB-5747-CC7F-BF3E0E32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Structure of Power BI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DDE61-A8D4-50A1-2A14-3BCEDA5DB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650" y="998677"/>
            <a:ext cx="10172700" cy="54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92362"/>
      </p:ext>
    </p:extLst>
  </p:cSld>
  <p:clrMapOvr>
    <a:masterClrMapping/>
  </p:clrMapOvr>
</p:sld>
</file>

<file path=ppt/theme/theme1.xml><?xml version="1.0" encoding="utf-8"?>
<a:theme xmlns:a="http://schemas.openxmlformats.org/drawingml/2006/main" name="ahostTheme2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A-HOST">
      <a:majorFont>
        <a:latin typeface="Candara"/>
        <a:ea typeface=""/>
        <a:cs typeface="Tahoma"/>
      </a:majorFont>
      <a:minorFont>
        <a:latin typeface="Candar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hostTheme2" id="{EFBAE56E-3D82-4F5B-B6B2-216B9C30FDA1}" vid="{407C040E-0140-45C1-AA83-34B58F70EF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ahostTheme2</Template>
  <TotalTime>11537</TotalTime>
  <Words>4030</Words>
  <Application>Microsoft Office PowerPoint</Application>
  <PresentationFormat>Widescreen</PresentationFormat>
  <Paragraphs>515</Paragraphs>
  <Slides>70</Slides>
  <Notes>67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Arial</vt:lpstr>
      <vt:lpstr>Calibri</vt:lpstr>
      <vt:lpstr>Calibri Light</vt:lpstr>
      <vt:lpstr>Candara</vt:lpstr>
      <vt:lpstr>Century Gothic</vt:lpstr>
      <vt:lpstr>Cordia New</vt:lpstr>
      <vt:lpstr>Courier New</vt:lpstr>
      <vt:lpstr>Segoe UI</vt:lpstr>
      <vt:lpstr>Symbol</vt:lpstr>
      <vt:lpstr>TH Sarabun New</vt:lpstr>
      <vt:lpstr>TH SarabunPSK</vt:lpstr>
      <vt:lpstr>Wingdings</vt:lpstr>
      <vt:lpstr>ahostTheme2</vt:lpstr>
      <vt:lpstr>Varitsara Chankong</vt:lpstr>
      <vt:lpstr>Lecturer</vt:lpstr>
      <vt:lpstr>Agenda</vt:lpstr>
      <vt:lpstr>What’s Power BI Desktop</vt:lpstr>
      <vt:lpstr>PowerPoint Presentation</vt:lpstr>
      <vt:lpstr>Structure of Power BI</vt:lpstr>
      <vt:lpstr>Structure of Power BI</vt:lpstr>
      <vt:lpstr>Structure of Power BI</vt:lpstr>
      <vt:lpstr>Structure of Power BI</vt:lpstr>
      <vt:lpstr>Download and Install Power BI Desktop</vt:lpstr>
      <vt:lpstr>Download and Install Power BI Desktop</vt:lpstr>
      <vt:lpstr>Download and Install Power BI Desktop</vt:lpstr>
      <vt:lpstr>Download and Install Power BI Desktop</vt:lpstr>
      <vt:lpstr>How to call Power BI Desktop</vt:lpstr>
      <vt:lpstr>How to call Power BI Desktop</vt:lpstr>
      <vt:lpstr>Component of Power BI Desktop</vt:lpstr>
      <vt:lpstr>Component of Power BI Desktop</vt:lpstr>
      <vt:lpstr>Component of Power BI Desktop</vt:lpstr>
      <vt:lpstr>Component of Power BI Desktop</vt:lpstr>
      <vt:lpstr>Component of Power BI Desktop</vt:lpstr>
      <vt:lpstr>Component of Power BI Desktop</vt:lpstr>
      <vt:lpstr>Link data to Power BI Desktop</vt:lpstr>
      <vt:lpstr>Link data to Power BI Desktop</vt:lpstr>
      <vt:lpstr>Link data to Power BI Desktop</vt:lpstr>
      <vt:lpstr>Link data to Power BI Desktop</vt:lpstr>
      <vt:lpstr>Link data to Power BI Desktop</vt:lpstr>
      <vt:lpstr>Link data to Power BI Desktop</vt:lpstr>
      <vt:lpstr>Example linking data from Web</vt:lpstr>
      <vt:lpstr>Example linking data from Web</vt:lpstr>
      <vt:lpstr>Example linking data from Web</vt:lpstr>
      <vt:lpstr>Example linking data from Web</vt:lpstr>
      <vt:lpstr>Transform data in Power BI Desktop</vt:lpstr>
      <vt:lpstr>Transform data in Power BI Desktop</vt:lpstr>
      <vt:lpstr>Transform data in Power BI Desktop</vt:lpstr>
      <vt:lpstr>Create &amp; Manage relationship</vt:lpstr>
      <vt:lpstr>Create &amp; Manage relationship</vt:lpstr>
      <vt:lpstr>Create &amp; Manage relationship</vt:lpstr>
      <vt:lpstr>Create &amp; Manage relationship</vt:lpstr>
      <vt:lpstr>Create &amp; Manage relationship</vt:lpstr>
      <vt:lpstr>Create &amp; Manage relationship</vt:lpstr>
      <vt:lpstr>Create &amp; Manage relationship</vt:lpstr>
      <vt:lpstr>Create Report</vt:lpstr>
      <vt:lpstr>Create Report</vt:lpstr>
      <vt:lpstr>PowerPoint Presentation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Create Report</vt:lpstr>
      <vt:lpstr>Public Report</vt:lpstr>
      <vt:lpstr>Public Report</vt:lpstr>
      <vt:lpstr>How to export data in Power BI Desktop</vt:lpstr>
      <vt:lpstr>Export Data</vt:lpstr>
      <vt:lpstr>Export Data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Vectorization .</dc:creator>
  <cp:lastModifiedBy>Varitsara Chankong - A-HOST</cp:lastModifiedBy>
  <cp:revision>152</cp:revision>
  <dcterms:created xsi:type="dcterms:W3CDTF">2020-07-20T06:36:23Z</dcterms:created>
  <dcterms:modified xsi:type="dcterms:W3CDTF">2023-05-07T15:53:19Z</dcterms:modified>
</cp:coreProperties>
</file>